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66" r:id="rId4"/>
    <p:sldId id="284" r:id="rId5"/>
    <p:sldId id="259" r:id="rId6"/>
    <p:sldId id="278" r:id="rId7"/>
    <p:sldId id="276" r:id="rId8"/>
    <p:sldId id="279" r:id="rId9"/>
    <p:sldId id="275" r:id="rId10"/>
    <p:sldId id="273" r:id="rId11"/>
    <p:sldId id="257" r:id="rId12"/>
    <p:sldId id="277" r:id="rId13"/>
    <p:sldId id="281" r:id="rId14"/>
    <p:sldId id="261" r:id="rId15"/>
    <p:sldId id="260" r:id="rId16"/>
    <p:sldId id="271" r:id="rId17"/>
    <p:sldId id="285" r:id="rId18"/>
    <p:sldId id="262" r:id="rId19"/>
    <p:sldId id="280" r:id="rId20"/>
    <p:sldId id="282" r:id="rId21"/>
    <p:sldId id="283" r:id="rId22"/>
    <p:sldId id="286" r:id="rId23"/>
    <p:sldId id="287" r:id="rId24"/>
    <p:sldId id="28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EC2A3470-9A1E-435F-8484-50119D105283}">
          <p14:sldIdLst>
            <p14:sldId id="256"/>
            <p14:sldId id="269"/>
            <p14:sldId id="266"/>
            <p14:sldId id="284"/>
            <p14:sldId id="259"/>
            <p14:sldId id="278"/>
            <p14:sldId id="276"/>
            <p14:sldId id="279"/>
            <p14:sldId id="275"/>
            <p14:sldId id="273"/>
            <p14:sldId id="257"/>
            <p14:sldId id="277"/>
            <p14:sldId id="281"/>
            <p14:sldId id="261"/>
            <p14:sldId id="260"/>
            <p14:sldId id="271"/>
            <p14:sldId id="285"/>
            <p14:sldId id="262"/>
            <p14:sldId id="280"/>
            <p14:sldId id="282"/>
            <p14:sldId id="283"/>
            <p14:sldId id="286"/>
            <p14:sldId id="287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72" d="100"/>
          <a:sy n="72" d="100"/>
        </p:scale>
        <p:origin x="27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B577D-D8C8-4F0D-8B04-32A41CAFDC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C61489-2219-4719-8D5B-30242D2CF7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1622B-0A7D-4C2E-AB28-7B2529FC5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99297-20C7-4567-AB28-FA0D4D05CE88}" type="datetimeFigureOut">
              <a:rPr lang="en-GB" smtClean="0"/>
              <a:t>18/08/2018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1C337-B601-488F-BA09-E5E88EF48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0F487-9323-49B7-A622-DA9BEA034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FDA98-63D5-4254-AF7F-EA4E809D923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289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2550A-3691-4A3E-BB49-7EDE8D5CA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C9514C-C9C7-4834-B7F5-BA3E4D4F05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5A866-4133-4472-960A-E9AD644D5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99297-20C7-4567-AB28-FA0D4D05CE88}" type="datetimeFigureOut">
              <a:rPr lang="en-GB" smtClean="0"/>
              <a:t>18/08/2018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F0BB8-C22E-4F06-8996-1763ABC93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635ED-EC1B-4E6E-BBAA-62A9230B9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FDA98-63D5-4254-AF7F-EA4E809D923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39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044ABE-DE3D-4575-A9BE-6126984572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B46A3C-15B1-41B1-B96B-42BA1533E0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3C957-5108-4542-A2AD-E6F30DA97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99297-20C7-4567-AB28-FA0D4D05CE88}" type="datetimeFigureOut">
              <a:rPr lang="en-GB" smtClean="0"/>
              <a:t>18/08/2018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F67D34-6A65-4FB1-B7E9-11508DF0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5A5D1-E85D-46E6-B111-28FFCACA8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FDA98-63D5-4254-AF7F-EA4E809D923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350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FBAFA-9FE7-45F5-A3FB-A1E8632A6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47C6F-EA6C-4135-AD71-9FFFE4E9E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249B1-3DE6-4A24-9AEE-BA7D945E3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99297-20C7-4567-AB28-FA0D4D05CE88}" type="datetimeFigureOut">
              <a:rPr lang="en-GB" smtClean="0"/>
              <a:t>18/08/2018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EB89C-6ECD-4B29-A120-B239AA97C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EA364-9B6C-41A5-8314-AFB0BC5FB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FDA98-63D5-4254-AF7F-EA4E809D923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381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4D9A9-2161-4C78-A94F-4093694AF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3CEDE0-96A1-4683-81B7-7666E3CF8C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33CAC-853C-42D3-9CDE-ACAFB7415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99297-20C7-4567-AB28-FA0D4D05CE88}" type="datetimeFigureOut">
              <a:rPr lang="en-GB" smtClean="0"/>
              <a:t>18/08/2018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EDCAA-5BD0-4210-9B34-2874E6208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8713F-F3C8-4312-A0D0-C9020A699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FDA98-63D5-4254-AF7F-EA4E809D923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3144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C4E6B-1B64-4F0D-BA35-1F1858F90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391F3-8475-475B-B0DD-93E3B657FA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C20638-EFC2-41D4-B772-733469DE6C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751006-B196-46CD-A32D-9A634E544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99297-20C7-4567-AB28-FA0D4D05CE88}" type="datetimeFigureOut">
              <a:rPr lang="en-GB" smtClean="0"/>
              <a:t>18/08/2018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C7D9A5-11CF-4CF7-90A5-CCDC10735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D17CA5-973A-4CC5-B24D-318DB8ABE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FDA98-63D5-4254-AF7F-EA4E809D923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7633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79592-8BE1-4630-B5AF-B8500B921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18E96-7E74-41DC-A706-BB2E467B0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5B2566-270D-46E1-BFDE-25D68E02D5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60F39E-950C-4CB6-BAE7-15CD51905C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7ACED8-2193-4226-8FC1-E8E223E5DB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0B1B05-4C32-47B3-B192-F1A3B86FF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99297-20C7-4567-AB28-FA0D4D05CE88}" type="datetimeFigureOut">
              <a:rPr lang="en-GB" smtClean="0"/>
              <a:t>18/08/2018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F03640-F38E-443E-B2F4-134D2A6A5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A64AB9-D207-4031-9B25-3A20643FD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FDA98-63D5-4254-AF7F-EA4E809D923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4902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E8A4A-724C-4122-81AF-B276DA9D3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7EA2CD-D771-4173-85E5-4E9960EC1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99297-20C7-4567-AB28-FA0D4D05CE88}" type="datetimeFigureOut">
              <a:rPr lang="en-GB" smtClean="0"/>
              <a:t>18/08/2018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E7D46-7BC4-4244-8780-7DF833AF1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5DB147-284E-4F15-957F-C7211499C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FDA98-63D5-4254-AF7F-EA4E809D923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5129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BFD42C-2AEE-4040-B607-4153BD349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99297-20C7-4567-AB28-FA0D4D05CE88}" type="datetimeFigureOut">
              <a:rPr lang="en-GB" smtClean="0"/>
              <a:t>18/08/2018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7BC2BE-A993-4050-AC18-47CB6E681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FEF58-BFBA-4978-81D2-3679AFC5B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FDA98-63D5-4254-AF7F-EA4E809D923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188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1BA2B-0BAC-48B7-87A9-AAEB462A6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ED4EA-D281-425F-9233-8AFD2C7AC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3CB38D-F404-431A-BBD5-421F266B62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E4FACD-B176-43E5-8161-1BDE3553A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99297-20C7-4567-AB28-FA0D4D05CE88}" type="datetimeFigureOut">
              <a:rPr lang="en-GB" smtClean="0"/>
              <a:t>18/08/2018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BDBDD1-3814-4626-BC78-41C1E1B88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81958-0448-46D5-9CA6-30ED31E45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FDA98-63D5-4254-AF7F-EA4E809D923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0798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A71A4-0219-44CA-9A20-EAD545FAC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968DE8-0626-4170-BD47-8C148338BF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BD42B8-E41F-4AE1-8EB1-5F4C36488D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23BDC0-8FC7-43A6-925E-726275D1B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99297-20C7-4567-AB28-FA0D4D05CE88}" type="datetimeFigureOut">
              <a:rPr lang="en-GB" smtClean="0"/>
              <a:t>18/08/2018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05B152-FAAB-4C37-A134-BB5C7DFB9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47ECAA-D051-4DC5-A4FA-A2AAB4A96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FDA98-63D5-4254-AF7F-EA4E809D923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4844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6B9B0B-ECCF-4AAE-9A35-DE69C2E34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87236-ABF3-46D4-A89A-E24C4C0A8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C93BA3-313C-4307-AB7C-AEAD8BDCA3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99297-20C7-4567-AB28-FA0D4D05CE88}" type="datetimeFigureOut">
              <a:rPr lang="en-GB" smtClean="0"/>
              <a:t>18/08/2018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F5BB28-0E31-4B57-BB51-0B4034A182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00A7E-F8B3-459C-BEF7-372A6C857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FDA98-63D5-4254-AF7F-EA4E809D9237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658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DE3F2-DABD-4E47-885A-53E283573A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Modelling of Cell Polarity</a:t>
            </a:r>
            <a:br>
              <a:rPr lang="en-GB" dirty="0"/>
            </a:br>
            <a:r>
              <a:rPr lang="en-GB" dirty="0"/>
              <a:t>by</a:t>
            </a:r>
            <a:br>
              <a:rPr lang="en-GB" dirty="0"/>
            </a:br>
            <a:r>
              <a:rPr lang="en-GB" dirty="0"/>
              <a:t>Finite Differences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D9F955-3925-4CC8-BEC5-D08D2290C0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Group No.1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158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1F94EB-77E3-4794-B9EC-D8E97027B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307" y="1344351"/>
            <a:ext cx="4011105" cy="501921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ADCE9C7D-8993-4A02-B7FC-5D7B593DC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The Conservation Equation </a:t>
            </a:r>
            <a:br>
              <a:rPr lang="en-GB" dirty="0"/>
            </a:b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B24405-2346-401E-9077-2A5118AFF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958361"/>
            <a:ext cx="6124575" cy="1247775"/>
          </a:xfrm>
          <a:prstGeom prst="rect">
            <a:avLst/>
          </a:prstGeom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F3F5633B-684E-45A8-9FD4-CAE91040DC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rcRect t="3645" b="3645"/>
          <a:stretch>
            <a:fillRect/>
          </a:stretch>
        </p:blipFill>
        <p:spPr>
          <a:xfrm>
            <a:off x="1711923" y="2150015"/>
            <a:ext cx="4424296" cy="2222809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CD921B8F-BE0D-4539-BDEF-6AFA6B6A0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rcRect t="3168" b="3168"/>
          <a:stretch>
            <a:fillRect/>
          </a:stretch>
        </p:blipFill>
        <p:spPr>
          <a:xfrm>
            <a:off x="1616677" y="4454706"/>
            <a:ext cx="4519542" cy="240329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E45977E-7BE7-40B8-981A-13A3329419EF}"/>
              </a:ext>
            </a:extLst>
          </p:cNvPr>
          <p:cNvSpPr txBox="1"/>
          <p:nvPr/>
        </p:nvSpPr>
        <p:spPr>
          <a:xfrm>
            <a:off x="6672150" y="6481977"/>
            <a:ext cx="53891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/>
              <a:t>Hoege</a:t>
            </a:r>
            <a:r>
              <a:rPr lang="en-GB" b="1" dirty="0"/>
              <a:t> </a:t>
            </a:r>
            <a:r>
              <a:rPr lang="en-US" altLang="zh-CN" b="1" dirty="0"/>
              <a:t>et al.,</a:t>
            </a:r>
            <a:r>
              <a:rPr lang="en-GB" b="1" dirty="0"/>
              <a:t> MOLECULAR CELL BIOLOGY 315 14 (2013)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8464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FF04D-4916-4711-8495-AEA205CFB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Concentration of PARs on Spacetime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47BDA-B2F4-44CD-9E24-E07216C35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D6C0EB51-15BA-4CB7-9E54-63A7CC48A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9940" y="1572935"/>
            <a:ext cx="10515600" cy="401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C532408-3A53-420F-8E30-2726C572B889}"/>
              </a:ext>
            </a:extLst>
          </p:cNvPr>
          <p:cNvSpPr txBox="1"/>
          <p:nvPr/>
        </p:nvSpPr>
        <p:spPr>
          <a:xfrm>
            <a:off x="838200" y="5461686"/>
            <a:ext cx="43351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Anterior</a:t>
            </a:r>
            <a:r>
              <a:rPr lang="it-IT" sz="1600" dirty="0"/>
              <a:t>                      </a:t>
            </a:r>
            <a:r>
              <a:rPr lang="it-IT" sz="1600" dirty="0" err="1"/>
              <a:t>Posterior</a:t>
            </a:r>
            <a:r>
              <a:rPr lang="it-IT" sz="1600" dirty="0"/>
              <a:t>                    </a:t>
            </a:r>
            <a:r>
              <a:rPr lang="it-IT" sz="1600" dirty="0" err="1"/>
              <a:t>Anterior</a:t>
            </a:r>
            <a:endParaRPr lang="it-IT" sz="1600" dirty="0"/>
          </a:p>
          <a:p>
            <a:r>
              <a:rPr lang="it-IT" sz="1600" dirty="0"/>
              <a:t>		SPACE</a:t>
            </a:r>
            <a:r>
              <a:rPr lang="it-IT" dirty="0"/>
              <a:t>   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BDA1F50-EE82-4EF3-B544-2A183DE89276}"/>
              </a:ext>
            </a:extLst>
          </p:cNvPr>
          <p:cNvSpPr txBox="1"/>
          <p:nvPr/>
        </p:nvSpPr>
        <p:spPr>
          <a:xfrm rot="16200000">
            <a:off x="172995" y="34290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Time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AD7C658-DEAB-4BC2-8491-E614D8B6C86D}"/>
              </a:ext>
            </a:extLst>
          </p:cNvPr>
          <p:cNvSpPr txBox="1"/>
          <p:nvPr/>
        </p:nvSpPr>
        <p:spPr>
          <a:xfrm rot="16200000">
            <a:off x="4757352" y="3142735"/>
            <a:ext cx="1720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Concentration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8F15A41-668C-42FD-817F-2145A81081A7}"/>
              </a:ext>
            </a:extLst>
          </p:cNvPr>
          <p:cNvSpPr txBox="1"/>
          <p:nvPr/>
        </p:nvSpPr>
        <p:spPr>
          <a:xfrm>
            <a:off x="6559378" y="5525433"/>
            <a:ext cx="43351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Anterior</a:t>
            </a:r>
            <a:r>
              <a:rPr lang="it-IT" sz="1600" dirty="0"/>
              <a:t>                      </a:t>
            </a:r>
            <a:r>
              <a:rPr lang="it-IT" sz="1600" dirty="0" err="1"/>
              <a:t>Posterior</a:t>
            </a:r>
            <a:r>
              <a:rPr lang="it-IT" sz="1600" dirty="0"/>
              <a:t>                    </a:t>
            </a:r>
            <a:r>
              <a:rPr lang="it-IT" sz="1600" dirty="0" err="1"/>
              <a:t>Anterior</a:t>
            </a:r>
            <a:endParaRPr lang="it-IT" sz="1600" dirty="0"/>
          </a:p>
          <a:p>
            <a:r>
              <a:rPr lang="it-IT" sz="1600" dirty="0"/>
              <a:t>		SPACE</a:t>
            </a:r>
            <a:r>
              <a:rPr lang="it-IT" dirty="0"/>
              <a:t>   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70288F1-768E-44AC-8DC8-E255E77D1D88}"/>
              </a:ext>
            </a:extLst>
          </p:cNvPr>
          <p:cNvSpPr txBox="1"/>
          <p:nvPr/>
        </p:nvSpPr>
        <p:spPr>
          <a:xfrm rot="16200000">
            <a:off x="6064799" y="3342504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Time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79705BB-7A6B-4D3F-BBE1-A9FB00818707}"/>
              </a:ext>
            </a:extLst>
          </p:cNvPr>
          <p:cNvSpPr txBox="1"/>
          <p:nvPr/>
        </p:nvSpPr>
        <p:spPr>
          <a:xfrm rot="16200000">
            <a:off x="10454254" y="3244334"/>
            <a:ext cx="1720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Concentration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7331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DC48C0-1D3F-43E0-B3EE-93B17F460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Velocity</a:t>
            </a:r>
            <a:r>
              <a:rPr lang="it-IT" dirty="0"/>
              <a:t> Flow of the Membrane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5A5400A2-9719-43C9-8DA9-3F300E8A95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99" y="2452418"/>
            <a:ext cx="3801118" cy="2850838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961E04A-0048-46C1-ADCA-D280B20FB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231" y="2603238"/>
            <a:ext cx="3871200" cy="29034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D8D3E69-58F6-43BC-B783-1E22C8785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546" y="2721472"/>
            <a:ext cx="3871201" cy="2903401"/>
          </a:xfrm>
          <a:prstGeom prst="rect">
            <a:avLst/>
          </a:prstGeom>
        </p:spPr>
      </p:pic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E60DD685-27BD-48D6-8F18-8841249B31FA}"/>
              </a:ext>
            </a:extLst>
          </p:cNvPr>
          <p:cNvSpPr/>
          <p:nvPr/>
        </p:nvSpPr>
        <p:spPr>
          <a:xfrm>
            <a:off x="3463636" y="5080000"/>
            <a:ext cx="812800" cy="300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713799A3-2AC8-49A1-A059-2DE2ABA05386}"/>
              </a:ext>
            </a:extLst>
          </p:cNvPr>
          <p:cNvSpPr/>
          <p:nvPr/>
        </p:nvSpPr>
        <p:spPr>
          <a:xfrm>
            <a:off x="7640219" y="5080000"/>
            <a:ext cx="812800" cy="300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A752F61-A3B6-4A9A-8F6C-A0AB61510255}"/>
              </a:ext>
            </a:extLst>
          </p:cNvPr>
          <p:cNvSpPr txBox="1"/>
          <p:nvPr/>
        </p:nvSpPr>
        <p:spPr>
          <a:xfrm>
            <a:off x="2702011" y="5380182"/>
            <a:ext cx="18515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Low pass </a:t>
            </a:r>
            <a:r>
              <a:rPr lang="it-IT" dirty="0" err="1"/>
              <a:t>Filtering</a:t>
            </a:r>
            <a:br>
              <a:rPr lang="it-IT" dirty="0"/>
            </a:br>
            <a:r>
              <a:rPr lang="it-IT" dirty="0"/>
              <a:t>by</a:t>
            </a:r>
          </a:p>
          <a:p>
            <a:pPr algn="ctr"/>
            <a:r>
              <a:rPr lang="it-IT" dirty="0" err="1"/>
              <a:t>Convolution</a:t>
            </a:r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FB1F81F-8F2F-4AF8-9A37-0D7BD8A05E58}"/>
              </a:ext>
            </a:extLst>
          </p:cNvPr>
          <p:cNvSpPr txBox="1"/>
          <p:nvPr/>
        </p:nvSpPr>
        <p:spPr>
          <a:xfrm>
            <a:off x="7208109" y="5394968"/>
            <a:ext cx="1410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/>
              <a:t>Polynomial</a:t>
            </a:r>
            <a:endParaRPr lang="it-IT" dirty="0"/>
          </a:p>
          <a:p>
            <a:pPr algn="ctr"/>
            <a:r>
              <a:rPr lang="it-IT" dirty="0" err="1"/>
              <a:t>Interpolation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3121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DC48C0-1D3F-43E0-B3EE-93B17F460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Velocity</a:t>
            </a:r>
            <a:r>
              <a:rPr lang="it-IT" dirty="0"/>
              <a:t> Flow of the Membrane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5A5400A2-9719-43C9-8DA9-3F300E8A95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99" y="2452418"/>
            <a:ext cx="3801118" cy="2850838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961E04A-0048-46C1-ADCA-D280B20FB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231" y="2603238"/>
            <a:ext cx="3871200" cy="29034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D8D3E69-58F6-43BC-B783-1E22C8785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546" y="2721472"/>
            <a:ext cx="3871201" cy="2903401"/>
          </a:xfrm>
          <a:prstGeom prst="rect">
            <a:avLst/>
          </a:prstGeom>
        </p:spPr>
      </p:pic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E60DD685-27BD-48D6-8F18-8841249B31FA}"/>
              </a:ext>
            </a:extLst>
          </p:cNvPr>
          <p:cNvSpPr/>
          <p:nvPr/>
        </p:nvSpPr>
        <p:spPr>
          <a:xfrm>
            <a:off x="3463636" y="5080000"/>
            <a:ext cx="812800" cy="300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713799A3-2AC8-49A1-A059-2DE2ABA05386}"/>
              </a:ext>
            </a:extLst>
          </p:cNvPr>
          <p:cNvSpPr/>
          <p:nvPr/>
        </p:nvSpPr>
        <p:spPr>
          <a:xfrm>
            <a:off x="7640219" y="5080000"/>
            <a:ext cx="812800" cy="300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A752F61-A3B6-4A9A-8F6C-A0AB61510255}"/>
              </a:ext>
            </a:extLst>
          </p:cNvPr>
          <p:cNvSpPr txBox="1"/>
          <p:nvPr/>
        </p:nvSpPr>
        <p:spPr>
          <a:xfrm>
            <a:off x="2702011" y="5380182"/>
            <a:ext cx="18515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Low pass </a:t>
            </a:r>
            <a:r>
              <a:rPr lang="it-IT" dirty="0" err="1"/>
              <a:t>Filtering</a:t>
            </a:r>
            <a:br>
              <a:rPr lang="it-IT" dirty="0"/>
            </a:br>
            <a:r>
              <a:rPr lang="it-IT" dirty="0"/>
              <a:t>by</a:t>
            </a:r>
          </a:p>
          <a:p>
            <a:pPr algn="ctr"/>
            <a:r>
              <a:rPr lang="it-IT" dirty="0" err="1"/>
              <a:t>Convolution</a:t>
            </a:r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FB1F81F-8F2F-4AF8-9A37-0D7BD8A05E58}"/>
              </a:ext>
            </a:extLst>
          </p:cNvPr>
          <p:cNvSpPr txBox="1"/>
          <p:nvPr/>
        </p:nvSpPr>
        <p:spPr>
          <a:xfrm>
            <a:off x="7208109" y="5394968"/>
            <a:ext cx="1410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/>
              <a:t>Polynomial</a:t>
            </a:r>
            <a:endParaRPr lang="it-IT" dirty="0"/>
          </a:p>
          <a:p>
            <a:pPr algn="ctr"/>
            <a:r>
              <a:rPr lang="it-IT" dirty="0" err="1"/>
              <a:t>Interpolation</a:t>
            </a:r>
            <a:endParaRPr lang="it-IT" dirty="0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F18853FD-81A3-433A-BC9B-E2532B52E9D3}"/>
              </a:ext>
            </a:extLst>
          </p:cNvPr>
          <p:cNvSpPr/>
          <p:nvPr/>
        </p:nvSpPr>
        <p:spPr>
          <a:xfrm>
            <a:off x="6895070" y="4938584"/>
            <a:ext cx="2100649" cy="13649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03F4209-1D8E-45E0-8488-D4D34FE57A86}"/>
              </a:ext>
            </a:extLst>
          </p:cNvPr>
          <p:cNvSpPr txBox="1"/>
          <p:nvPr/>
        </p:nvSpPr>
        <p:spPr>
          <a:xfrm>
            <a:off x="6450227" y="6363730"/>
            <a:ext cx="2901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RESPECTING CFL    v * </a:t>
            </a:r>
            <a:r>
              <a:rPr lang="it-IT" dirty="0" err="1"/>
              <a:t>dt</a:t>
            </a:r>
            <a:r>
              <a:rPr lang="it-IT" dirty="0"/>
              <a:t> &lt; dx</a:t>
            </a:r>
          </a:p>
        </p:txBody>
      </p:sp>
    </p:spTree>
    <p:extLst>
      <p:ext uri="{BB962C8B-B14F-4D97-AF65-F5344CB8AC3E}">
        <p14:creationId xmlns:p14="http://schemas.microsoft.com/office/powerpoint/2010/main" val="410481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46FEE-E363-4307-A660-2227BE536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Modeling</a:t>
            </a:r>
            <a:r>
              <a:rPr lang="en-GB" dirty="0"/>
              <a:t> Approach Evaluation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1ADBC3-37EE-4302-BDCE-FC54BABCE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/>
              <a:t>Number of PAR proteins is high: N</a:t>
            </a:r>
            <a:r>
              <a:rPr lang="en-GB" sz="2000" dirty="0"/>
              <a:t>a = 2,4*10</a:t>
            </a:r>
            <a:r>
              <a:rPr lang="en-GB" sz="2000" baseline="30000" dirty="0"/>
              <a:t>5</a:t>
            </a:r>
            <a:r>
              <a:rPr lang="en-GB" dirty="0"/>
              <a:t>, N</a:t>
            </a:r>
            <a:r>
              <a:rPr lang="en-GB" sz="2000" dirty="0"/>
              <a:t>p</a:t>
            </a:r>
            <a:r>
              <a:rPr lang="en-GB" dirty="0"/>
              <a:t> = 9,8*10</a:t>
            </a:r>
            <a:r>
              <a:rPr lang="en-GB" baseline="30000" dirty="0"/>
              <a:t>4</a:t>
            </a:r>
          </a:p>
          <a:p>
            <a:pPr lvl="1"/>
            <a:r>
              <a:rPr lang="en-GB" dirty="0">
                <a:solidFill>
                  <a:prstClr val="black"/>
                </a:solidFill>
              </a:rPr>
              <a:t>Agent-Based Simulations may be computationally too expensive</a:t>
            </a:r>
          </a:p>
          <a:p>
            <a:pPr lvl="1"/>
            <a:r>
              <a:rPr lang="en-GB" dirty="0">
                <a:solidFill>
                  <a:prstClr val="black"/>
                </a:solidFill>
              </a:rPr>
              <a:t>The stochastic behaviour is negligible</a:t>
            </a:r>
          </a:p>
          <a:p>
            <a:pPr lvl="1"/>
            <a:endParaRPr lang="en-GB" dirty="0">
              <a:solidFill>
                <a:prstClr val="black"/>
              </a:solidFill>
            </a:endParaRPr>
          </a:p>
          <a:p>
            <a:pPr marL="1371600" lvl="3" indent="0">
              <a:buNone/>
            </a:pPr>
            <a:endParaRPr lang="en-GB" dirty="0">
              <a:solidFill>
                <a:prstClr val="black"/>
              </a:solidFill>
            </a:endParaRPr>
          </a:p>
          <a:p>
            <a:pPr marL="1371600" lvl="3" indent="0">
              <a:buNone/>
            </a:pPr>
            <a:endParaRPr lang="en-GB" dirty="0">
              <a:solidFill>
                <a:prstClr val="black"/>
              </a:solidFill>
            </a:endParaRPr>
          </a:p>
          <a:p>
            <a:pPr marL="914400" lvl="2" indent="0">
              <a:buNone/>
            </a:pPr>
            <a:r>
              <a:rPr lang="en-GB" sz="2400" b="1" dirty="0">
                <a:solidFill>
                  <a:prstClr val="black"/>
                </a:solidFill>
              </a:rPr>
              <a:t>DISCRETIZATION BY FINITE DIFFERENCES LAX-FRIEDRICH SCHEME</a:t>
            </a:r>
          </a:p>
          <a:p>
            <a:pPr marL="457200" lvl="1" indent="0">
              <a:buNone/>
            </a:pPr>
            <a:endParaRPr lang="en-GB" baseline="30000" dirty="0"/>
          </a:p>
          <a:p>
            <a:pPr marL="457200" lvl="1" indent="0">
              <a:buNone/>
            </a:pPr>
            <a:endParaRPr lang="en-GB" sz="2800" baseline="30000" dirty="0"/>
          </a:p>
          <a:p>
            <a:pPr lvl="1"/>
            <a:endParaRPr lang="en-GB" dirty="0"/>
          </a:p>
          <a:p>
            <a:pPr lvl="1"/>
            <a:endParaRPr lang="en-GB" baseline="30000" dirty="0"/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Freccia in giù 5">
            <a:extLst>
              <a:ext uri="{FF2B5EF4-FFF2-40B4-BE49-F238E27FC236}">
                <a16:creationId xmlns:a16="http://schemas.microsoft.com/office/drawing/2014/main" id="{E0D1E59F-FEBB-42F1-930B-4AF8F319BCB5}"/>
              </a:ext>
            </a:extLst>
          </p:cNvPr>
          <p:cNvSpPr/>
          <p:nvPr/>
        </p:nvSpPr>
        <p:spPr>
          <a:xfrm>
            <a:off x="5795319" y="3299148"/>
            <a:ext cx="300681" cy="4860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271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F8B78-63BC-4C7D-8698-565BBB27C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Discretization</a:t>
            </a:r>
            <a:r>
              <a:rPr lang="it-IT" dirty="0"/>
              <a:t> By Finite </a:t>
            </a:r>
            <a:r>
              <a:rPr lang="it-IT" dirty="0" err="1"/>
              <a:t>Differences</a:t>
            </a:r>
            <a:r>
              <a:rPr lang="it-IT" dirty="0"/>
              <a:t> L-F</a:t>
            </a:r>
            <a:endParaRPr lang="en-GB" dirty="0"/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478546DD-7CA5-482F-8DF8-925445D30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7674" y="2080054"/>
            <a:ext cx="10236652" cy="591451"/>
          </a:xfrm>
          <a:prstGeom prst="rect">
            <a:avLst/>
          </a:prstGeom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5E85367F-AEA2-48B2-8A18-C8E7BCC637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7673" y="4033541"/>
            <a:ext cx="3306057" cy="454962"/>
          </a:xfrm>
          <a:prstGeom prst="rect">
            <a:avLst/>
          </a:prstGeom>
        </p:spPr>
      </p:pic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7BF59C7F-051C-46A4-ACE3-F885E952A1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7674" y="4763144"/>
            <a:ext cx="3306057" cy="45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57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F8B78-63BC-4C7D-8698-565BBB27C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Discretization</a:t>
            </a:r>
            <a:r>
              <a:rPr lang="it-IT" dirty="0"/>
              <a:t> By Finite </a:t>
            </a:r>
            <a:r>
              <a:rPr lang="it-IT" dirty="0" err="1"/>
              <a:t>Differences</a:t>
            </a:r>
            <a:r>
              <a:rPr lang="it-IT" dirty="0"/>
              <a:t> L-F</a:t>
            </a:r>
            <a:endParaRPr lang="en-GB" dirty="0"/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478546DD-7CA5-482F-8DF8-925445D30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7674" y="2080054"/>
            <a:ext cx="10236652" cy="591451"/>
          </a:xfrm>
          <a:prstGeom prst="rect">
            <a:avLst/>
          </a:prstGeom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5E85367F-AEA2-48B2-8A18-C8E7BCC637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7673" y="4033541"/>
            <a:ext cx="3306057" cy="454962"/>
          </a:xfrm>
          <a:prstGeom prst="rect">
            <a:avLst/>
          </a:prstGeom>
        </p:spPr>
      </p:pic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7BF59C7F-051C-46A4-ACE3-F885E952A1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7674" y="4763144"/>
            <a:ext cx="3306057" cy="454962"/>
          </a:xfrm>
          <a:prstGeom prst="rect">
            <a:avLst/>
          </a:prstGeom>
        </p:spPr>
      </p:pic>
      <p:sp>
        <p:nvSpPr>
          <p:cNvPr id="3" name="Ovale 2">
            <a:extLst>
              <a:ext uri="{FF2B5EF4-FFF2-40B4-BE49-F238E27FC236}">
                <a16:creationId xmlns:a16="http://schemas.microsoft.com/office/drawing/2014/main" id="{2E19DD6B-7FA2-48F3-BC64-3A07A472456B}"/>
              </a:ext>
            </a:extLst>
          </p:cNvPr>
          <p:cNvSpPr/>
          <p:nvPr/>
        </p:nvSpPr>
        <p:spPr>
          <a:xfrm>
            <a:off x="7447005" y="1767016"/>
            <a:ext cx="1581665" cy="125215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85DB5B04-EE90-4522-8243-3B9338971B73}"/>
              </a:ext>
            </a:extLst>
          </p:cNvPr>
          <p:cNvSpPr/>
          <p:nvPr/>
        </p:nvSpPr>
        <p:spPr>
          <a:xfrm>
            <a:off x="9061622" y="1828800"/>
            <a:ext cx="2261286" cy="1157416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AE52231-A92E-4B33-AE1A-1311177F1D08}"/>
              </a:ext>
            </a:extLst>
          </p:cNvPr>
          <p:cNvSpPr/>
          <p:nvPr/>
        </p:nvSpPr>
        <p:spPr>
          <a:xfrm>
            <a:off x="2170670" y="1767017"/>
            <a:ext cx="5247503" cy="12857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D053D61-3229-49E4-ACDE-70A5F4480679}"/>
              </a:ext>
            </a:extLst>
          </p:cNvPr>
          <p:cNvSpPr txBox="1"/>
          <p:nvPr/>
        </p:nvSpPr>
        <p:spPr>
          <a:xfrm>
            <a:off x="4248053" y="3041891"/>
            <a:ext cx="1002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Reaction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BCAD90-FEDB-4A81-B7A5-654C20750C6A}"/>
              </a:ext>
            </a:extLst>
          </p:cNvPr>
          <p:cNvSpPr txBox="1"/>
          <p:nvPr/>
        </p:nvSpPr>
        <p:spPr>
          <a:xfrm>
            <a:off x="9768854" y="3037185"/>
            <a:ext cx="1128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Advection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47B7851-2256-41BA-9D2C-A314704C4633}"/>
              </a:ext>
            </a:extLst>
          </p:cNvPr>
          <p:cNvSpPr txBox="1"/>
          <p:nvPr/>
        </p:nvSpPr>
        <p:spPr>
          <a:xfrm>
            <a:off x="7724235" y="3037185"/>
            <a:ext cx="102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Diffusion</a:t>
            </a:r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BBC654E-1D57-4DCC-931A-D696F9C9124F}"/>
              </a:ext>
            </a:extLst>
          </p:cNvPr>
          <p:cNvSpPr txBox="1"/>
          <p:nvPr/>
        </p:nvSpPr>
        <p:spPr>
          <a:xfrm>
            <a:off x="5548183" y="4143633"/>
            <a:ext cx="29038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K</a:t>
            </a:r>
            <a:r>
              <a:rPr lang="it-IT" dirty="0"/>
              <a:t>AP</a:t>
            </a:r>
            <a:r>
              <a:rPr lang="it-IT" sz="2800" dirty="0"/>
              <a:t> = ?</a:t>
            </a:r>
            <a:br>
              <a:rPr lang="it-IT" sz="2800" dirty="0"/>
            </a:br>
            <a:r>
              <a:rPr lang="it-IT" sz="2800" dirty="0"/>
              <a:t>K</a:t>
            </a:r>
            <a:r>
              <a:rPr lang="it-IT" dirty="0"/>
              <a:t>PA</a:t>
            </a:r>
            <a:r>
              <a:rPr lang="it-IT" sz="2800" dirty="0"/>
              <a:t> = ?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19274AB-ED86-494F-B2DB-212E36241A48}"/>
              </a:ext>
            </a:extLst>
          </p:cNvPr>
          <p:cNvSpPr txBox="1"/>
          <p:nvPr/>
        </p:nvSpPr>
        <p:spPr>
          <a:xfrm>
            <a:off x="4676235" y="4266743"/>
            <a:ext cx="605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dirty="0"/>
              <a:t>α</a:t>
            </a:r>
            <a:r>
              <a:rPr lang="it-IT" sz="2000" dirty="0"/>
              <a:t>=2</a:t>
            </a:r>
          </a:p>
          <a:p>
            <a:r>
              <a:rPr lang="el-GR" sz="2000" dirty="0"/>
              <a:t>β</a:t>
            </a:r>
            <a:r>
              <a:rPr lang="it-IT" sz="2000" dirty="0"/>
              <a:t>=2</a:t>
            </a:r>
          </a:p>
        </p:txBody>
      </p:sp>
    </p:spTree>
    <p:extLst>
      <p:ext uri="{BB962C8B-B14F-4D97-AF65-F5344CB8AC3E}">
        <p14:creationId xmlns:p14="http://schemas.microsoft.com/office/powerpoint/2010/main" val="145189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F8B78-63BC-4C7D-8698-565BBB27C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Discretization</a:t>
            </a:r>
            <a:r>
              <a:rPr lang="it-IT" dirty="0"/>
              <a:t> By Finite </a:t>
            </a:r>
            <a:r>
              <a:rPr lang="it-IT" dirty="0" err="1"/>
              <a:t>Differences</a:t>
            </a:r>
            <a:r>
              <a:rPr lang="it-IT" dirty="0"/>
              <a:t> L-F</a:t>
            </a:r>
            <a:endParaRPr lang="en-GB" dirty="0"/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A1521369-10F4-4075-9393-B17BCF164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17" y="2137837"/>
            <a:ext cx="11861745" cy="503382"/>
          </a:xfrm>
          <a:prstGeom prst="rect">
            <a:avLst/>
          </a:prstGeom>
        </p:spPr>
      </p:pic>
      <p:sp>
        <p:nvSpPr>
          <p:cNvPr id="16" name="Ovale 15">
            <a:extLst>
              <a:ext uri="{FF2B5EF4-FFF2-40B4-BE49-F238E27FC236}">
                <a16:creationId xmlns:a16="http://schemas.microsoft.com/office/drawing/2014/main" id="{AEB177D3-06B9-4473-A80B-0DE5E535DF76}"/>
              </a:ext>
            </a:extLst>
          </p:cNvPr>
          <p:cNvSpPr/>
          <p:nvPr/>
        </p:nvSpPr>
        <p:spPr>
          <a:xfrm>
            <a:off x="2700759" y="1641001"/>
            <a:ext cx="3065011" cy="146816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C23FAD91-415C-4273-930C-623C110F6EFD}"/>
              </a:ext>
            </a:extLst>
          </p:cNvPr>
          <p:cNvSpPr/>
          <p:nvPr/>
        </p:nvSpPr>
        <p:spPr>
          <a:xfrm>
            <a:off x="5765770" y="1641000"/>
            <a:ext cx="3818068" cy="146816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6EAD675E-E6AC-4665-9724-4FA0AA8A4B94}"/>
              </a:ext>
            </a:extLst>
          </p:cNvPr>
          <p:cNvSpPr/>
          <p:nvPr/>
        </p:nvSpPr>
        <p:spPr>
          <a:xfrm>
            <a:off x="9583837" y="1795329"/>
            <a:ext cx="2473595" cy="1209527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40D93E91-0D7C-4C01-BD16-82CBDAB2F660}"/>
              </a:ext>
            </a:extLst>
          </p:cNvPr>
          <p:cNvSpPr txBox="1"/>
          <p:nvPr/>
        </p:nvSpPr>
        <p:spPr>
          <a:xfrm>
            <a:off x="11973162" y="2241482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9365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F8B78-63BC-4C7D-8698-565BBB27C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Fitting</a:t>
            </a:r>
            <a:r>
              <a:rPr lang="it-IT" dirty="0"/>
              <a:t> </a:t>
            </a:r>
            <a:r>
              <a:rPr lang="it-IT" dirty="0" err="1"/>
              <a:t>Kap</a:t>
            </a:r>
            <a:r>
              <a:rPr lang="it-IT" dirty="0"/>
              <a:t> </a:t>
            </a:r>
            <a:r>
              <a:rPr lang="it-IT" dirty="0" err="1"/>
              <a:t>Kpa</a:t>
            </a:r>
            <a:endParaRPr lang="en-GB" dirty="0"/>
          </a:p>
        </p:txBody>
      </p:sp>
      <p:sp>
        <p:nvSpPr>
          <p:cNvPr id="4" name="AutoShape 1" descr="data:image/png;base64,iVBORw0KGgoAAAANSUhEUgAABJMAAAFNCAYAAAC0fy58AAAABHNCSVQICAgIfAhkiAAAAAlwSFlz%0AAAALEgAACxIB0t1+/AAAADl0RVh0U29mdHdhcmUAbWF0cGxvdGxpYiB2ZXJzaW9uIDIuMS4wLCBo%0AdHRwOi8vbWF0cGxvdGxpYi5vcmcvpW3flQAAIABJREFUeJzs3Xl8VcX9//HXJ4QlIgRQUGQRtCIi%0AhEBBrYC2UikIgmClYCvqty2lVVxaF/zVYqStVbSl2GpbrVutBhEFFbTWjaqIC5sRUDYNsimIgKwS%0Awvz+OCeQ5Zy7JPcm9ybv5+ORx82dmXNmbpRk7ufOfMacc4iIiIiIiIiIiMQio6YHICIiIiIiIiIi%0A6UPBJBERERERERERiZmCSSIiIiIiIiIiEjMFk0REREREREREJGYKJomIiIiIiIiISMwUTBIRERER%0AERERkZgpmCQiIiIiIiIiIjFTMElERERERERERGKmYJKIJI2ZzTWzbWbWMIa2D5vZfjPbZWZfmtlL%0AZta5XJvLzMyZ2chy5d82s4P+tTvNbIWZXZ7o1yMiIiKSysys0Mz2+nOiz83sITM7MkL7uWa2z2//%0AhZk9bWaty7XJ8+dfp5Urv8zMiv1rvzKz981sSLJem4ikFgWTRCQpzKwD0A9wwNAYL5vsnDsSaAts%0ABh4uV38p8KX/WN5G/9qmwLXA/WZ2ctwDFxEREUlv5/tzop5Ab+DmKO2v9Nt3ApoBU0oqzMyASwif%0Af833r20G3AtMM7NmVX8JIpLqFEwSkWQZA7yNFxAKmnyEcs7tAR4HupaUmdnxwNnAWOB7ZnZMyLXO%0AOfc83qQnx7/WzGyKmW02sx1mVmBmXYOuFxEREakNnHMbgBcoNZ+K0v5L4Kly7fsBxwFXA6PMrEHI%0AtQeBR4HGwEkAZtbIzP5tZlvNbLuZvRc2fxOR9JO2wSQze9B/Y7g0hrZTzGyJ/7XSzLZXxxhF6rgx%0AwGP+V2jwJ4i/HPuHwOJy91vgnHsK+NCvD7o2w8yGAkcDq/3iAcBZHP7E7QfA1rhejYiIiEgaMbN2%0AwHmUnU9Fan80cGG59pcCzwFP+M8Dt7GZWT3gcqAIWFvq2mygHXAUMA7YG9eLEJGUlbbBJLzVDgNj%0Aaeicu9Y5l+ucywX+AjydzIGJ1HVm1hc4HpjunFsIrAEujuHS6/xg72rgSOCyUnVj8FYr4T+WX+10%0AnH/tXmAm8EvnXMlkqAhoAnQGzDn3oXNuU9wvTERERCT1zfLnRG8C/wNui9L+br/9+8Am4JcAZnYE%0AcBHwuHOuCJhBxfnXGf61+4C7gB855zb7dUV4QaRvOOeKnXMLnXNfVf3liUgqSNtgknPudbxtLIeY%0A2Ylm9h8zW2hmb5RP3usbDeRXyyBF6q5Lgf86577wnwcFf4Lc5Zxr5pw71jk31Dm3BsDM+gAdgWml%0A7tfNzHJLXbvROdcML2fS3cA5JRXOuVeBvwL3AJ+b2X1m1rQKr09EREQkVV3gz6eOd879wjkXbTXQ%0AVX77Ns65Hzrntvjlw4EDwPP+88eAQWbWstS1b/vzr+bAs3jb4ko8CryIl0dpo5lNNrP6VX51IpIS%0A0jaYFOI+YLxz7pvAdXhJ4A7xc650BF6tgbGJ1AlmlgWMBM42s8/M7DO8hNjdzax7JW97KWDAEv9+%0A7/jlY8o3dM59DdyIF2y6oFT53f7vhlPxtrtdX8mxiIiIiNQFl+KtFP/Un389CdTH+3C+DOfcLuAX%0AwCVm1sMvK3LO3eqc6wKcibdFrsLcTUTSU60JJvk5Vs4EnjSzJcA/gNblmo0CZjjniqt7fCJ1yAVA%0AMdAFyPW/TgHeoBITCDNrhBecGlvqfrnAeOCHZpZZ/hrn3H7gj8BE/x69zex0/9Ow3XhLsfV7QERE%0ARCSAmbUB+uMFgErmXt2BOwhZbe6c2wr8k8Pzr++YWTc/n9JXeNveNP8SqSVqTTAJ77VsL8mN5H+d%0AUq7NKLTFTSTZLgUecs596pz7rOQLb5tZYPAnigvw8iD9q9z9HgDqEZ477UGgvZmdj7f17X5gG15S%0AyK14+/pFREREpKJLgCXOuf+Wm3/dDeREOBX3z8B5ZpYDHIuXZ+krvMNT/gf8uxrGLiLVwJxzNT2G%0ASjOzDsBs51xX//lbwBTn3JNmZkCOc+59v+5kvD27HV06v2gRERERERERkRqUtiuTzCwfmA+cbGbr%0AzezHeEeF/9jM3geWAcNKXTIamKZAkoiIiIiIiIhI5aX1yiQRSS9mtgw4PqDqZ865x6p7PCIiIiK1%0AnZntCqka5Jx7o1oHIyK1hoJJIiIiIiIiIiISs7Td5iYiIiKSTsysmZnNMLOPzOxDM/uWmbUws5fM%0AbJX/2Nxva2Z2t5mtNrMCM+tZ6j6X+u1Xmdmlpcq/aWYf+Nfc7eePpDJ9iIiIiESSliuTjj76aNeh%0AQ4eaHoaIiIgkycKFC79wzrWs6XEkkpk9ArzhnPunmTUAjgD+H/Clc+52M5sANHfO3Whm5wHjgfOA%0A04GpzrnTzawFsADoBThgIfBN59w2M3sXuBp4G3geuNs594KZTY6nj0ivQXMwERGR2i3WOVi8R3Sn%0AhA4dOrBgwYKaHoaIiIgkiZmtrekxJJKZNQXOAi4DcM7tB/ab2TDg236zR4C5wI14h4j8yz845G1/%0AVVNrv+1Lzrkv/fu+BAw0s7lAU+fcfL/8X8AFwAv+vWLuwzm3Kex1aA4mIiJSu8U6B9M2NxEREZHk%0AOwHYAjxkZovN7J9m1hg4piR44z+28tu3AdaVun69XxapfH1AOZXoQ0RERCQiBZNEREREki8T6An8%0AzTnXA9gNTIjQ3gLKXCXKI4npGjMba2YLzGzBli1botxSRERE6gIFk0RERESSbz2w3jn3jv98Bl5w%0A6XN/+xr+4+ZS7duVur4tsDFKeduAcirRRxnOufucc72cc71atqxVaaxERESkkhRMEhEREUky59xn%0AwDozO9kv6g8sB54FSk5kuxR4xv/+WWCMf+LaGcAOf4vai8AAM2vun8o2AHjRr9tpZmf4p7iNKXev%0AePoQERERiSgtE3CLiIiIpKHxwGP+SW4fA5fjfbA33cx+DHwKXOS3fR7vlLXVwB6/Lc65L83st8B7%0AfrtJJcm4gZ8DDwNZeIm3X/DLb4+nDxEREZFoFEwSERERqQbOuSVAr4Cq/gFtHXBFyH0eBB4MKF8A%0AdA0o3xpvHyIiIiKRaJubiIiIiIiIiIjETMEk35yP5zBgxgByHslhwIwBzPl4TtxtqlqfLn1onOnX%0Ah8aZfn1onOnXh8YpUjnp8v90KtxD49TPIp3HqZ9F+o1TP4v0HGd1qZeXl1djnVfWfffdlzd27NiE%0A3W/Ox3PIeyuP7V9vB2BX0S7e3PAmbY5sQ6fmnWJqU9X6dOlD40y/PjTO9OtD40y/PjTOsn0kwq23%0A3ropLy/vvoTdUBKiuudgqfL/dCrcQ+PUzyKdx6mfRfqNUz+L9BxnIsQ6BzNvu3x66dWrl1uwYEHC%0A7jdgxgA27a54eEmDjAbktMwBoGBLAfsP7g9tU9X6dOlD40y/PjTO9OtD40y/PjROaN24Nf/9/n8r%0AlFeWmS10zgXlF5IaVN1zMP3b0zhrqg+NM/360DjTrw+NMzF91NQcLKnb3MzsQTPbbGZLo7TrbWbF%0AZvb9ZI4nzGe7PwssL/0fKug/WunyqtanSx8aZ/r1oXGmXx8aZ/r1oXGG/y0ViSTaHEz/9jTOmupD%0A40y/PjTO9OtD40xMHzU1B0t2zqSHgYGRGphZPeAO4MUkjyXUsY2PDSxv3bg1Dw18iIcGPkTrxq0j%0Atqlqfbr0oXGmXx8aZ/r1oXGmXx8aZ/jfUpFIos3B9G9P46ypPjTO9OtD40y/PjTOxPRRU3OwpAaT%0AnHOvA19GaTYeeArYnMyxRHJ1z6tpVK9RmbJG9Rpxdc+rY25T1fp06UPjTL8+NM7060PjTL8+NM6y%0AfYjEKl3+n06Fe1TrOK1+2TZWP6XGqf9m6TdO/SzSb5z6WaTnOKtT0hNw33rrrc2Ai/Py8u4tX2dm%0AbYCb8QJKw4CVeXl5y6PdM9HJHzs170SbI9uwbOsydhftpnXj1kw4bQKDTxgcc5uq1qdLHxpn+vWh%0AcaZfHxpn+vWhcZbtIxGUgDs1VfccrFPzTrT5ch3LvvyQ3QatD8KE489ncI+flb1HhDap8O8m5nFW%0AoT5h91i3hDZLn2FZ/XrszjBaHyhmwravGNz223DMqdU3zlT5b6bf62nTh8aZfn1onIkfZyKkTAJu%0AM+sAzHbOdQ2oexL4o3PubTN72G83I+Q+Y4GxAO3bt//m2rVrkzZmERERqVlKwJ2aEp2AO6qC6fDc%0AVVC093BZ/Sw4/27IGRlfm1cmwY71kN0W+k88XBdLfSLuEW2cVa1PRB8Af+oCX22o+N8iux1cu7R6%0AxpmIn3esbUREpIxY52A1HUz6BDD/6dHAHmCsc25WpHtW+0RGREREqpWCSakpKXOwSG/4p3SFHesq%0AXnPE0XDBveAOwjNXwp4vKrZp3Ap++CR8/BrMvR0O7DtcF0/wwzlY/Cg8f33Ze2RmwXmTofvFsOzp%0AivfIzIL+v4H234K92+Cpn8LerRXHmdUcvnsrvJwHewOyQ2QdBYNuhxduDKlvAefdCWbeGPcE9HHE%0A0TD8HzDrZ7A74GeVmQUtT/Z+1kHXlzjyGK/+4IGKdfUbQ9cRsPRpKNpdsb5hEzhtLGRkwtt/g6+/%0AqtimaVv45bLUCViJiNRBaRFMKtfuYSKsTCpNwSQREZHaTcGk1JTwOVjYG/6zJ0CjbJh9TeL6qsCg%0A8dFegOZgcUB1hhcg2b8LSO58OSWc2B+atYOlM+HrHRXrGzaBU0fAokfC79HkONi5Mbw+IzM4EFVa%0AVgv4eiccLKpY16gZfPcWLwC0d1vwtQN+C8VFXnBu3/aKbWINWImI1FGxzsGSmoDbzPKB+cDJZrbe%0AzH5sZuPMbFwy+xURERGRNPDKpLJv5sF7/vItXiDJQqaqR7aCn74KY+d6q2WCHHE0jMqP0LmDzkOC%0AA0ngrXrq8SM467rIr+E7v45cP3oa/N+LcGTIaTtNjoNrl0GT4FN6aHIsjF8Uob41XLkAfvFOeB9H%0AtoIfv+yt1gqS3Q4ueRrOnwqD7/KCKqXVz4LBf4Khd3ttw+7xqw8j10/cCrds91YBBWmYDadeEBxI%0AAi84NPva4EASeIHBZ67w/t8JCiQBfLUe7vwGPPOL4P/3XplUtqxgurdCLq+Z91gwPb56EZFaKtmn%0AuY12zrV2ztV3zrV1zj3gnPu7c+7vAW0vi2VVkoiIiIjUEjvWh9eNX+RtzQoKbAz4PbT5JhzXAwb8%0ALrjNwD9A5/MiBzfO/3Pk+kG3wzk3R25z9g2R608eBO3P8FbMBI3z3Fu94Mq5k0LqfwtHnRihfhIc%0AfRK06hzex4DfQ7ve8L3fB9f3n3j4ec5Ib3VOdjvA/J9TqdU6/SdGvke0ejPof0tIwOouGDIl/OfZ%0AtA388qPIgbWrC7w2TY8LbtMwGzoP9lYvBdmxDu4/B2b+HJ683AtO7VgHOO/xuasOB4xKVjeF1Ze0%0AUbBJRGqhpAaTRERERERCha1QyW7nBVCiBTYg+cGPRN0j2jirWp+oe5S0u3Yp5G33HhPdR2X/m303%0AD5q2jhxYa3681+a7t4YHrM6fGh6wanAkNGgMa171cmEV7y9bX7QXZv0c/nkuPDs+eHXTSxPhwP7Y%0Agk0iImkq6TmTkkE5k0RERGo35UxKTdWWMynReWtS4TQ3iU+y/5vF8v9eXjNC82Wd8G34eG6EF2De%0AKix3sGJVSd6mRL5WEZEESZkE3MmgYJKIiEjtpmBSaqr209xEkina/3thpwlmt/NWbIXVZzWH034G%0A/7s9vO+jT4ZjTvWCTSueL7sCKt6T60REEkjBJBEREUlbCialJs3BpE6JFsiJVh8WbGrYFDr0hc+X%0Awfa1wX1nZEKbXrBpCRzYV7G+JKBVeqwKyopIAqTEaW4iIiIiIiJpqar5ocJyPw3+I4zOh2sKvOuC%0AHDwAmQ2CA0ngBakWPgzb1io3k4jUiMyaHoCIiIiIiEhKyhkZeYVPpPqS8kgrhrLbhm+lu/S58NVN%0AlgHPXe19n1EPDhaXrS/a6/VbOkeUVi6JSAIpmCQiIiIiIpIM0YJR/ScGb5UrfVJg2Fa61t1hzWvw%0AnxuD771jHWz+CDa9D7OvPnyPkpVLJeMTEakEBZNERERERERqQrTVS9HqW54M8/8avHoJ4N7TvVVM%0A5U+V08olEakiBZNERERERERqSlW20kH46qVv/xqOaA7PXBF83Y518PgPoLgYCudCcdHh8qCVSwo4%0AiUgpCiaJiIiIiIikq2irl+beHrxyKTMLtq+DzcuBcid8F+2FOb+Chk2gdS4UvlE2YKWtciJ1noJJ%0AIiIiIiIi6SzS6qVIeZdyRkJes+Drvv4K8kd532urnIiUo2CSiIiIiIhIbRVt5VLYiXJN28D3H4SN%0ASyIn+X7iEjh4EFb/F4r3Hy4vv3JJwSaRWkXBJBERERERkdqsMiuXvpsH7c/wvsKSfGdmwefL4Ms1%0AFeuK9sLsX0LRHtixAd76CxzQNjmR2iKjpgcgIiIiIiIiNSRnpLflLbsdYN5jyRa4Ev0negGm0upn%0AwdC74apF3nVB9u+E566G1ycfDiSVKNkmJyJpSSuTRERERERE6rJYTpSD+LfKZbeFy56Hqd2pkOQb%0AvGsWPgJdhkJWc22FE0kjCiaJiIiIiIhIZJXZKtf/Fmh+fHiwKSPTu27Or6DVKbDlI+VdEkkT2uYm%0AIiIiIiIilRdtq1zYNrkL/gZj58LpP/NyL5UEkkoU7YUXfw17t3uBpOeu8oNS7nCwqWB68l+fiFSg%0AlUkiIiIiIiJSNZFWLkXbJndcD5h/T/C1uzfDHceDZYA7WLauJO9S6X61ekmkWiiYJCIiIiIiIskV%0ALS9T2Fa4I46GM8fDy7cEX7djHfzvTmh3GmxfCy/ccHi7nU6NE0kabXMTERERERGRmhW2FW7gH6Dv%0ANf4WugAZmfDa7+BfQ+HZ8WXzNkHFU+MKpsOUrpDXzHvUNjmRSlEwSURERERERGpWVfIu3VgIP3wq%0A/N471sGK/3gnxynvkkhCaJubiIiIiIiI1Lyq5F066bteACpoqxxA/g+Cy8vnXVLOJZGYaGWSiIiI%0ASDUws0Iz+8DMlpjZAr+shZm9ZGar/MfmfrmZ2d1mttrMCsysZ6n7XOq3X2Vml5Yq/6Z//9X+tVbZ%0APkREUlLOSLh2KeRt9x7LB3nCVi8NuxcufS78vjvWweqXYdG/tHJJJEYKJomIiIhUn+8453Kdc738%0A5xOAV5xzJwGv+M8BBgEn+V9jgb+BFxgCbgFOB04DbikJDvltxpa6bmBl+hARSVthW+V6/BA6nhWe%0Adwng3xfGlnMJlHdJBG1zExEREalJw4Bv+98/AswFbvTL/+Wcc8DbZtbMzFr7bV9yzn0JYGYvAQPN%0AbC7Q1Dk33y//F3AB8EK8fTjnNiXx9YqIJFekrXL9J3orjUoHjOpnwaDJ0LQN/HtE8HU71sFzV0Or%0AU2HXZzD/XjigE+OkblMwSURERKR6OOC/ZuaAfzjn7gOOKQneOOc2mVkrv20boHTij/V+WaTy9QHl%0AVKKPMsEkMxuLt3KJ9u3bx/uaRURSR7S8S2E5l+o1hGWzYOHDwfct2gsv58WXd0m5mSTNKZgkIiIi%0AUj36OOc2+sGcl8zsowhtLaDMVaI8kpiu8YNe9wH06tUr2j1FRFJbZVYunX83dLsIdn0Of+xM4K/X%0ArzbA3T3giJawcREcLPLKg1YuFUwv249WN0kaUs4kERERkWrgnNvoP24GZuLlPPrc376G/7jZb74e%0AKJ3coy2wMUp524ByKtGHiEjdFJZzKWckmEGTY71VREEaZUOrLrDhvcOBpBJFe+GZKyD/Yi8v05xf%0AxpabSSSFKZgkIiIikmRm1tjMmpR8DwwAlgLPAiUnsl0KPON//ywwxj9x7Qxgh79V7UVggJk19xNv%0ADwBe9Ot2mtkZ/iluY8rdK54+RETqrsqeGHfeXTDqMXAhCziL98O2Qlj5Iny9M7jNjlK7lZXkW1Kc%0AtrmV0J5VERERSZ5jgJlenIdM4HHn3H/M7D1gupn9GPgUuMhv/zxwHrAa2ANcDuCc+9LMfgu857eb%0AVJKMG/g58DCQhZd4+wW//PZ4+hARkQii5l1qG5x3Kbsd/OIt7/spp5YNHJUwg//cBEccBW/cpW1w%0AktLMhUVOU1ivXr3cggULEnfD8ntW4fDeWP1jFRERqXZmttA516umxyFlJXwOJiJS28Ty3jKoTb0G%0AcExX+Hypt4opSHY7b7WUSBLFOgfTNjfwosqx7FnVUkMREREREREJEynvUqQ2w+6Bsa/Br1aE33vH%0AOti21vte702lhiV1m5uZPQgMATY757oG1P8QuNF/ugv4uXPu/WSOKVDQEkPw/rEuyYf2Z8D692pP%0Axv1U2NKXCmMQERERERFJtEgnxkVrc0QLL7gUtFUOYGoOZLWAfTvAFXtlYe9N9Z5LkijZK5MeBgZG%0AqP8EONs5lwP8Fv/Y2WoXlpEfg1nj4O5cmPmz6KuXokWHUyF6XLKkcsc6wB3+xRPvWKryWhM1BhER%0AERERkdomLMn3d/Ng0J3e+9CSQFKJor0w5zpY8yrs3a73XJJ0Sc+ZZGYdgNlBK5PKtWsOLHXOtYl2%0Az2rLmTRkKhzbFT6dD3N+FX79j57yor3/mRC+N7ZgOjx7FRyIkpcpWvS4qtHlKV3DE8LFuv822j7g%0AoPrMLDhzPDRrDy/eFHyCQXZbuHZZ7K9FRERqLeVMSk3KmSQiUk0ive/LawZEeR+fkQkHD1QsV94l%0AiSLWOVgqBZOuAzo7534SUj8WGAvQvn37b65duzaxA40WpAkLwkRTrwE0aQ3bPyXwH3xmIzh9HLQ8%0AGbavgzenBAecul0E7+fD7F9GD0iF2bAI7v9OSKV5x1/GIuxn0bAp9LgEFj0M+3fHdq/ycn8Epw6H%0AE86GZTO1LFNEpI5SMCk1KZgkIpICwt6PNW0Dw/4KGxbCq78LubjU+z5tg5MAaRVMMrPvAPcCfZ1z%0AW6Pds0YmMmGrcQZN9lbb/GtY+LU5P4CCJ8LrM+rDwaLKj61xS7jmA2885X8hfOfXkNkA3v47rH8X%0AMEKj2O2/Bb3+D4qLYO4fyv5SOelcKJwHn7wO7/4jfCwNjoT9u0IqDa5aBI+cH5ynqv4RXgT966+8%0A7w98XXb5pk7YExGpMxRMSk0KJomIpIBYToyLtBjipO95K5SWPFb5hQpSa6XNaW5mlgP8ExgWSyCp%0AxoRl5e85Bk74tl8eILsdjLgvcv2vP4Mro0zMzr4xvG73Frj9ePjraTDr52X3xc76Ocz4P6/NwNvh%0A/D9X3H+bmQVdvw+7PoenfwrP/KLsPZ4eC3d0gCd+CIsf9VZThb2W/7chwmttCy1OgP63BO8BPn8q%0AXLcKRuV7ZUH7gP9zk5dsDmLLQZUKeapEREREREQSJZYT44LyLmU2hJMGwufLYME/ywaSIP6cwFKn%0AJfU0t2jMrD3wNHCJc25lTY4lJpGy8vefGBwd7j8xen29TDj6pPCs/dnt4Dv/D5Y8Hlx/xNHQfRS8%0A84+AfbHOqx+/EDLq+f0eEbyc8eBB+GMnL/BU/h4Nm8LFT0CbXrB8VuVfa8nPEcKXVHY+r2Ky8xJ7%0AvvACZ03bwK5NcDDCCQblI/Y1dQKflo+KiIiIiEgiRTsxLtJ7roMHYVILAnes7FgHj4306j5+zdu1%0AUlKerqeZS1IkdZubmeUD3waOBj4HbgHqAzjn/m5m/wQuBEoSIB2IZTlVyi6xrmry7Mokti5dH5qI%0ALY58SLHeo6YShTduCb1/Am/+ydsGV15GJnTo6+Wp+mh2SKLvOJONR3sdkdrEsgRVREQq0Da31JSy%0AczAREYlP2Put+lnQ4kT4POT9khJ413opkzMpGWr1RKYqQZpEnNSWiHskQqUDZ0Db3rDzswgJ02MM%0ArsUSCAo6pa9eQy/g1aYnPH8d7N1W8d6lT66rasBKRKQWUjApNdXqOZiISF1SlfdbIx+FzoO9nS96%0An1LrKJhUFyViFUwqraSpauBsyqnBib4z6sN5k708USv/E6GPkOszG8LRnWD3F7BzU+VfX6tTvfxT%0An71fdntiZiMvcfopQ7yVVitegJcmwoF9h9sEBbX0S1xEahEFk1KT5mAiIrVIZd5vWT0vt23zDtDu%0AdFj+bOQk3nqfknYUTKqrEvGPNR3+wce6aqh8m4z6cOQx8NV6yGjg/SIsneg7o76XF+rAHtj0fnj/%0AnQZC46Nh8b9DGhhc+Z53cl1QwKlBEzj+TFjzSkCeqxg1yoYL/gZffgyv/T56ADDZWxNFRBJIwaTU%0ApDmYiEgdEfZ+a4h/oNP8e2DdO8HXNmkNY/8Hq/4LL1yfGgsVJGYKJkntV9ntYd0ugg2LvEBP0e6K%0A97UM6Hg2rF8A+6PkXIq2Qqoqy0cv+LsX6Hrmiph+HBVkNfeCTY1bwfp34eVbwz81SNSKNAWkRCRB%0AFExKTZqDiYjUIdHm9pHey0TStA38cnns/Ui1UjBJJJpoycYru/opnqWdMW3XC2nTtA2M/Bf8s3+8%0Ar/ywjPrQujt89gEUByQ0jzdZeVV+FrHSHxuROkHBpNSkOZiIiBwS9j4lqwWc82uY86vwa4/rCSd8%0A2/v+7b9F3ion1SrWOVhGdQxGJCVlt41cnjPS+yWW3Q4w77H8L7VY21y71AtQXbu0bF3/id4vy9Lq%0AZ3nl0dp8Nw/a9vL7DtCkNfzkVRj9RPjP4GCRt10uKJAE3h+HxY/Brs1eEGdKVy8IN6Wr9xygaB+s%0AXwgv3FA2kATe8xf/H+zYcDjYtGMd4A4fL1pyn1gk4h4iIiIiIlJ1Ye9TBt3hHUgU9j6lYVMvD+1b%0Ad/undAe8h3hlUnLGLAmjlUlSd6VKsvGqnuYWy+uItgIqWoI98Lb/uYNl65q09nJClc47FcoIXAlW%0AfvVT2Gst2gd/7ga7NwfcI87T8UQk5WllUmrSHExERMqoyvuUr3fCH9oRulXuyoVw9Dc0v69m2uYm%0AEova8ospluTakX6RR6pv2RkeHgJf76jYb2Yj+NYV0DrXW5kUlGy8cUv49oTIy1y7XwxtesLebd6n%0AE2WSpmdC8xNg+9rwFVQApw6ZSa75AAAgAElEQVSH+kfA0qcin3yXCFUNAIpIVAompSbNwUREJC7R%0A5sRhH2qXaHKc92Fy6UOLtA0uqRRMEpGyqnKaW7T8UiXXRwpYhf2hyGwEDZvA7i3hY8+oD6eNhYIn%0AYM8XFevrHwGNmsHOjcHXJzLJX7TX6Zw3ztnXVD1/lAJSUocpmJSaNAcTEZGECptb978FMHhpYkhu%0AV+1MSBYFk0QkcWJJFA6VX+ba7SLv/n/uFjKAGJKid7sIbm1O6DLZ7PZwbDfIqAcr/wPF+yveI5ZA%0Az5+6wFcbQoZZL/KWv8ws6PEjL3C2Yg4UF5Wqa+TlwTp1BGQ2gA9n6yhVqdMUTEpNmoOJiEjCVepD%0AbeCU8yHrKCiYFn1nggJOMVMwSUQSJ1H5pSq7zLV00Koyp+M1yoZvfBc2FcDWVcFjO+Jo+Nn/YO1b%0AFV9rZiPofL63jW/tm+Gvr9+vvG15/7sjvE2jZrBve3h9NPF8CqM/mpLGFExKTZqDiYhItQqb3zdo%0ADA2zw3cmNGkNVy323rOkSq7cNKFgkogkVnUEJqr6iz6W6yN9ugEVE42XdkxX2P4pfP1VxbrSAa9o%0AQbFIYxj8R2/F0n8mhI/xxHMgqzl8NBsOlFr2G2seLP3RlDSgYFJq0hxMRESqVVV2JgAccRTs+8o7%0Axbq88rssBIh9DpZRHYMRkVogZ6QfCNnuPSYjIJEz0vvDkN0OMO8xnuBHLNdntw2+tnErGHRneCAJ%0Ag5/P84I9QUeg9p94+HnYMaklbcLGkN3OO0b1jJ+HH6Xa4Ej4apOfaLzc/vGivfDMlfDQed5jUcAx%0Aqy/dUrasYLoX/Mpr5j0WTA/uV0RERESkukWa35uFz6uzWsA5N0OXYcGBJPA+JJdKy6zpAYiIlJEz%0AsmqBqmjX958Y/OnG937vXffW3SGritoevj9EXqUVrU3YGMoHpILaDJni3SdsdVPx14CFn3y3cyP8%0AsTO0+aaX2HzF84fb7ljn9Vn6NYiIiIiI1KRI8/uwOfOgOw5fs+ql4Pl9RiZ8+BycPBiWzlB6iDgp%0AmCQidUsiAj2xBLwitUlEQCq7bfhWusvnRMgf1Qw69IMNC+HLNRXri/Z6fcZz6pyIiIiISE2IZV4d%0ANL+vV9+bFz/xI2hynHdidMkBPfqANSbKmSQiUl46BFCi5USqav6ob10J9Y+A+X9JfuJ1kQDKmZSa%0ANAcTEZG0FDQfPXUELHsaZv0cDh6oeE08J1fXIkrALSJS21X1NLew1UuZjeBgcfj+8niSFcYS1Koj%0Af5glPgompSbNwUREpNaJ9AHrSQOgVRf4eics+Xf44Te1SKxzMG1zExFJV9G221U2f9T5d0OngXB7%0ASBLwHetg0/twTDfIyIgcDHrl1uBE4CVb6coHm8KWFVc1cCYiIiIiEiQsfUT9I7y55ZpXg1cuFe2F%0Al/Pq7AekWpkkIlKXRfqjF7ZyqUTjVtDiRNi48PAec/CSGR7TFfbvhq2rwq9v1QW+/BgO7KtY17Qt%0A/HLZ4TFWdUufpB2tTEpNmoOJiEitE20ueWA//K4VoauXjukGjVvC2jfLzonTdD6qbW4iIlI1YX9Y%0Az/0tNGgMq1+GZTPBHax4bUYmnDwIPv4ffP1VxfoGR0LHs2HFnPD+GzaFI1vB9nXBp9Nl1IfsNrBt%0ALYF/3I88Bn61wjs2to59UlQbKJiUmjQHExGRWqmy6SEaNoXjesAnrxM4H40nPUSK0DY3ERGpmmin%0AY+ReDEufDr72YDH84N/hAakhU7z7hJ46lw3dR8Ouz2Hr6pA+iqDtabCtMLh+1+fwx5Oh+QllV09V%0Aditduqgtr0NERESkulQ2PcTgP3rX5TULvm7H+sSOM4UomCQiIuGi/WEN22Oe3fbw9RAe3Aj7w3ze%0AXYfbrF8Q0kc7uPB++HR+cH1WCzi+DyyfVXH1VNFemH2tt6opqxls+QgWPXp4BVRQwCkdgjSx5qAS%0AERERkdhFm9OGzYlx8Mpvoe81sOKF1J9LxkHb3EREpPISka8oluTaVcmZFOmEjmiymsOYZ+Hz5TDn%0AmuTnZYolYFWZPFe1eIm1VC/NwURERAIEzUczG8GxObD+XWjQBIr3QXGp05JTNKeStrmJiEjyRfuU%0AJtZ7RDuVLlIflf2kKLsdjF8E+7bDXZ0IDDjt3Qb/6AdYxfrSp9IlQiyrioLaPHsVbPoAzIUnTN+x%0Azvs0rENfaNik6qus0mGVloiIiEh1iTQfXb8QHhpYNpAEiZ9LVjOtTBIRkdotltVTYSt6mrT2Eo4/%0A/ZPw+9/ob5Ur6SvaKqug+uIi+GNn2PNFxftbhvepVtM28Mn/YP+u4HHUawBYcLLykmBYRiY06wDb%0AC8secRvPJ2PVdHqeVialJs3BREREKiF0pbzBxC8hI8N7Wtm5ZALFOgfLSGivIiIiqSZnpBfoyG4H%0AmPdYPvDRf6IXECmtfhacOwlyLvKvDXHnifDoCJh1BTw73g9KucMriwqme+1KgjCl65+5Eh4eAned%0AFBxIAi/fU+OWXqLxsEAS5gW1hv01+HVccC9c+hyceRXsWFs2kAReYOi/v4biA4fHOqWrN/GZ0tV7%0AfuBrKJwHc35VNpBUcv0rk8J/RnKImdUzs8VmNtt/3tHM3jGzVWb2hJk18Msb+s9X+/UdSt3jJr98%0AhZl9r1T5QL9stZlNKFUedx8iIiKSQCX5RCtwMDUH/vsbeP2uinPF8nPJZyPUVzOtTBIREYHIn/SE%0ArcY58xoo2g0fPgfbPgm+b8Mm8K3x8PY9sG9HQAODbt+HNa8FB5RK5zuKJSdStE+sIuWQatAEmh8P%0AW1Z4p+UdGmIGkAHuQPB1Ja8jb3uE+vjU1pVJZvZLoBfQ1Dk3xMymA08756aZ2d+B951zfzOzXwA5%0AzrlxZjYKGO6c+4GZdQHygdOA44CXgU7+7VcC5wLrgfeA0c655fH2EWn8moOJiIhUQmBOpSzvdOQd%0A62HNKxU/7CtRr4G3Wn77pwTO4RKcG1Mrk0REROKRM9L7Q5y33XssHYAJW930nQkw4Ldw1WKvPMjX%0AO2HubSGBJN+F/4SBfwheVdR/4uHnYSuoSreJ9Dog/JOxI47yVmFt+ahsIAm81VH1G8Gox73tdkFC%0AP3GTEmbWFhgM/NN/bsA5wAy/ySPABf73w/zn+PX9/fbDgGnOua+dc58Aq/ECS6cBq51zHzvn9gPT%0AgGGV7ENEREQSKWguOfRuGPIn+OF0uG5V+LXF+6Hd6YR+GLhjfTJGHJUScIuIiMQiUqJws8iJvq9a%0A4i1h/mpDQH3bw/eHyKuKEpHwvP/E4FVWA2/37rPgoeDr9u+GzoO9x6DrSwe0JMyfgRuAJv7zo4Dt%0Azh1a8rUeKInWtQHWATjnDpjZDr99G+DtUvcsfc26cuWnV7KPkD2XIiIiUmmR5pJHtPDmjGFzyQvv%0Ah0/nh9TXzAd6CiaJiIgkQliQpv9EqJcJ382LHoSJdrJdrG2iXQ+VOP0ujqCXVGBmQ4DNzrmFZvbt%0AkuKApi5KXVh50GrzSO2j9X+ImY0FxgK0b98+4BIRERGpskhzyVjqq5mCSSIiIokQLciSSkGYSAGp%0AWCYqVQ1o1U19gKFmdh7QCGiKt1KpmZll+iuH2gIb/fbrgXbAejPLBLKBL0uVlyh9TVD5F5Xoowzn%0A3H3AfeDlTKr0T0BERETCpdNcEiXgFhERkfKq4djZaGprAm4Af2XSdX4C7ieBp0olxy5wzt1rZlcA%0A3Uolxx7hnBtpZqcCj3M4AfcrwEl4q4xWAv2BDXgJuC92zi2Lt49IY9ccTEREpHaLdQ6W1JVJZvYg%0AULKsu2tAvQFTgfOAPcBlzrlFyRyTiIiIRKGVR9XpRmCamf0OWAw84Jc/ADxqZqvxVguNAvCDQ9OB%0A5cAB4ArnXDGAmV0JvAjUAx50zi2rTB8iIiIi0SR1ZZKZnQXsAv4VEkw6DxiPF0w6HZjqnDs92n31%0AqZiIiEjtVptXJqUzzcFERERqt1jnYEHJGhPGOfc6AXvvSxmGF2hyzrm38fb0t07mmERERERERERE%0ApPKSGkyKwaEjaX2lj6sVEREREREREZEUU9PBpJiOpAXvWFozW2BmC7Zs2ZLkYYmIiIiIiIiISJCa%0ADiZFOt62DOfcfc65Xs65Xi1btqyWwYmIiIiIiIiISFkxB5PM7CIza+J/f7OZPW1mPavY/7PAGPOc%0AAexwzm2q4j1FREREkiZJcyIRERGRtBHPyqTfOOd2mllf4HvAI8DfIl1gZvnAfOBkM1tvZj82s3Fm%0ANs5v8jzwMbAauB/4RdyvQERERKR6xT0nEhEREalNMuNoW+w/Dgb+5px7xszyIl3gnBsdpd4BV8Qx%0ABhEREZGaFvecSERERKQ2iWdl0gYz+wcwEnjezBrGeb2IiIhIbaA5kYiIiNRp8Ux8RgIvAgOdc9uB%0AFsD1SRmViIiISOrSnEhERETqtJiDSc65PcBmoK9fdABYlYxBiYiIiKQqzYlERESkrovnNLdbgBuB%0Am/yi+sC/kzEoERERkVSlOZGIiIjUdfFscxsODAV2AzjnNgJNkjEoERERkRSmOZGIiIjUafEEk/b7%0Ap685ADNrnJwhiYiIiKQ0zYlERESkTosnmDTdP7mkmZn9FHgZuD85wxIRERFJWZoTiYiISJ2WGWtD%0A59xdZnYu8BVwMjDROfdS0kYmIiIikoI0JxIREZG6LuZgEoA/UdJkSUREROo0zYlERESkLosaTDKz%0AnXg5Acx/PFQFOOdc0ySNTUREpNoUFRWxfv169u3bV9NDqVMaNWpE27ZtqV+/fk0PJSrNiUREREQ8%0AUYNJzjmdTiIiIrXe+vXradKkCR06dMDMano4dYJzjq1bt7J+/Xo6duxY08OJSnMiEREREU/M29zM%0ArH1QuXPu08QNR0REpGbs27dPgaRqZmYcddRRbNmypaaHEhfNiURERKSuiydn0pxS3zcCOgIrgFMT%0AOiIREZEaokBS9UvTn7nmRCIiIlKnxXOaW7fSz82sJ/CzhI9IREREJIVpTiQiIiJ1XUZlL3TOLQJ6%0AJ3AsIiIiaWPW4g30uf1VOk6YQ5/bX2XW4g0Jue/MmTMxMz766KPQNoWFhWRlZZGbm0uXLl0YN24c%0ABw8ePFQ/ZcoUGjVqxI4dOw6VzZ07l+zsbHr06EHnzp257rrrEjJegO3bt3Pvvfcm7H7pRnMiERER%0AqWtiDiaZ2S9LfV1nZo8D6ZXkQEREJAFmLd7ATU9/wIbte3HAhu17uenpDxISUMrPz6dv375MmzYt%0AYrsTTzyRJUuWUFBQwPLly5k1a1aZe/Tu3ZuZM2eWuaZfv34sXryYxYsXM3v2bObNm1fl8ULdCyZp%0ATiQiIiJ1XTw5k0qfYHIAL1/AU4kdjoiISM279bllLN/4VWj94k+3s7/4YJmyvUXF3DCjgPx3g3Mw%0AdzmuKbecHzmlzq5du5g3bx6vvfYaQ4cOJS8vL+pYMzMzOfPMM1m9ejUAa9asYdeuXdx5553cdttt%0AXHbZZRWuKVnVtGFDePBr165djB8/ngULFmBm3HLLLWzfvp2lS5cyZcoUAO6//34+/PBDNm7cyJo1%0Aa8jNzeXcc89l8uTJ3HDDDbzwwguYGTfffDM/+MEPor6WNKI5kYiIiNRp8eRMujWZAxEREUkX5QNJ%0A0cpjNWvWLAYOHEinTp1o0aIFixYtomfPnhGv2bNnD6+88gqTJk0CvFVJo0ePpl+/fqxYsYLNmzfT%0AqlWrMtds27aNVatWcdZZZ4Xe97e//S3Z2dl88MEHh65p0KABOTk5TJ48mfr16/PQQw/xj3/8gyZN%0AmrB06VKWLFkCwFNPPcWSJUt4//33+eKLL+jduzdnnXUWrVu3rsqPJ2VoTiQiIiJ1XczBJDN7CbjI%0AObfdf94cmOac+16yBiciIlIToq0g6nP7q2zYvrdCeZtmWTzxs29Vut/8/HyuueYaAEaNGkV+fn5o%0AMKlkJZCZMWzYMAYNGgTAtGnTmDlzJhkZGYwYMYInn3ySK664AoA33niDnJwcVqxYwYQJEzj22GND%0Ax/Lyyy+X2WrXvHlzAM455xxmz57NKaecQlFREd26daOwsLDMtW+++SajR4+mXr16HHPMMZx99tm8%0A9957DB06tNI/m1SiOZGIiIjUdfFsc2tZMmkCcM5tM7NWkS4QERGpja7/3snc9PQH7C0qPlSWVb8e%0A13/v5Erfc+vWrbz66qssXboUM6O4uBgzY/LkyZhZhfYlOZNKKygoYNWqVZx77rkA7N+/nxNOOOFQ%0AMKlfv37Mnj2blStX0rdvX4YPH05ubm7geJxzgf3+5Cc/4bbbbqNz585cfvnlodfWcpoTiYiISJ0W%0Az2luxWbWvuSJmR0P1PrZooiISHkX9GjDH0Z0o02zLAxvRdIfRnTjgh5tKn3PGTNmMGbMGNauXUth%0AYSHr1q2jY8eOvPnmmzHfIz8/n7y8PAoLCyksLGTjxo1s2LCBtWvXlmnXqVMnbrrpJu64447Qew0Y%0AMIC//vWvh55v27YNgNNPP51169bx+OOPM3r0aACaNGnCzp07D7U966yzeOKJJyguLmbLli28/vrr%0AnHbaaTG/jjSgOZGIiIjUafEEk34NvGlmj5rZo8DrwE3JGZaIiEhqu6BHG+ZNOIdPbh/MvAnnVCmQ%0ABF4gaPjw4WXKLrzwQh5//PGY7zFt2rQK9xg+fHjgyXDjxo3j9ddf55NPPgm8180338y2bdvo2rUr%0A3bt357XXXjtUN3LkSPr06XNo69tRRx1Fnz596Nq1K9dffz3Dhw8nJyeH7t27c8455zB58uSIW+rS%0AkOZEIiIiUqdZPEvRzexo4AzAgPnOuS+SNbBIevXq5RYsWFATXYuISC314Ycfcsopp9T0MNLCkCFD%0AuPbaa+nfv39C7hf0szezhc65XgnpIAlSZU5U3TQHExERqd1inYPFvDLJvMQJA4GezrnngCPMrFat%0AWRcREZFw27dvp1OnTmRlZSUskJSONCcSERGRui6eBNz3AgeBc4BJwE7gKaB3EsYlIiJS533wwQdc%0AcsklZcoaNmzIO++8k7A+HnroIaZOnVqmrE+fPtxzzz0V2jZr1oyVK1cmrO80pjmRiIiI1GnxBJNO%0Ad871NLPFcOjkkgZJGpeIiEid161btwontiXa5ZdfHnoqm4TSnEhERETqtHgScBeZWT3800rMrCXe%0Ap3IiIiIidYnmRCIiIlKnxRNMuhuYCbQys98DbwK3JWVUIiIiIqlLcyIRERGp02IOJjnnHgNuAP4A%0AbAIucM49mayBiYiIiKSiysyJzKyRmb1rZu+b2TIzu9Uv72hm75jZKjN7omS7nJk19J+v9us7lLrX%0ATX75CjP7XqnygX7ZajObUKo87j5EREREIokaTDKzFiVfwGYgH3gc+NwvExEREan1qjgn+ho4xznX%0AHcgFBprZGcAdwBTn3EnANuDHfvsfA9ucc98ApvjtMLMuwCjgVLwT5e41s3r+trt7gEFAF2C035Z4%0A+xARERGJJpaVSQuBBf5j+a8FyRuaiIhICiuYDlO6Ql4z77FgekJuO3PmTMyMjz76KLRNYWEhWVlZ%0A5Obm0qVLF8aNG8fBg4dT9kyZMoVGjRqxY8eOQ2Vz584lOzubHj160LlzZ6677rqEjLeOqfScyHl2%0A+U/r+18O70S4GX75I8AF/vfD/Of49f3NzPzyac65r51znwCrgdP8r9XOuY+dc/uBacAw/5p4+xAR%0AERGJKGowyTnX0Tl3gv9Y/uuE6hikiIhISimYDs9dBTvWAc57fO6qhASU8vPz6du3L9OmTYvY7sQT%0AT2TJkiUUFBSwfPlyZs2aVeYevXv3ZubMmWWu6devH4sXL2bx4sXMnj2befPmVXm8dUlV50T+CqIl%0AeKuaXgLWANudcwf8JuuBNv73bYB1fr8HgB3AUaXLy10TVn5UJfoQERERiSgznsZmNhQ4y3861zk3%0AO4ZrBgJTgXrAP51zt5erb4/3qVgzv80E59zz8YxLREQkoV6YAJ99EF6//j0o/rpsWdFeeOZKWPhI%0A8DXHdoNBtwfX+Xbt2sW8efN47bXXGDp0KHl5eVGHmpmZyZlnnsnq1asBWLNmDbt27eLOO+/ktttu%0A47LLLqtwTcmqpg0bNoTeNy8vjzVr1rBhwwbWrVvHDTfcwE9/+lPmzp3LLbfcwjHHHMOSJUsYMWIE%0A3bp1Y+rUqezdu5dZs2Zx4oknRh13uqvMnMg5VwzkmlkzvATepwQ1K+kipC6sPOgDwkjtI/VRhpmN%0ABcYCtG/fPuASERERqWtiTsBtZrcDVwPL/a+rzewPUa6JtH+/xM3AdOdcD7wcAPfGPnwREZEaUD6Q%0AFK08RrNmzWLgwIF06tSJFi1asGjRoqjX7Nmzh1deeYVu3boB3qqk0aNH069fP1asWMHmzZsrXLNt%0A2zZWrVrFWWedVaGutIKCAubMmcP8+fOZNGkSGzduBOD9999n6tSpfPDBBzz66KOsXLmSd999l5/8%0A5Cf85S9/qcQrTy+VmROV5pzbDswFzgCamVnJh3ttgY3+9+uBdn5/mUA28GXp8nLXhJV/UYk+yo/3%0APudcL+dcr5YtW8b6MkVERKQWi2dl0nlArnPuIICZPQIsBm6KcM2h/fv+NdPw9ucvL9XGAU3977M5%0APMERERGpGVFWEDGlq7/FrZzsdnD5nEp3m5+fzzXXXAPAqFGjyM/Pp2fPnoFt16xZQ25uLmbGsGHD%0AGDRoEADTpk1j5syZZGRkMGLECJ588kmuuOIKAN544w1ycnJYsWIFEyZM4Nhjj404nmHDhpGVlUVW%0AVhbf+c53ePfdd2nWrBm9e/emdevWgLfdbsCAAQB069aN1157rdKvP43EPScys5ZAkXNuu5llAd/F%0AS3j9GvB9vBxHlwLP+Jc86z+f79e/6pxzZvYs8LiZ/Qk4DjgJeBdvldFJZtYR2ID3Ad3F/jVx9VHV%0AH46IiIjUfnFtc8PbilbyiVV2DO2D9u+fXq5NHvBfMxsPNMabXImIiKSu/hO9HElFew+X1c/yyitp%0A69atvPrqqyxduhQzo7i4GDNj8uTJBOVELsmZVFpBQQGrVq3i3HPPBWD//v2ccMIJh4JJ/fr1Y/bs%0A2axcuZK+ffsyfPhwcnNzQ8dUvt+S5w0bNjxUlpGRceh5RkYGBw4coI6Id07UGnjEX7Wdgbcqe7aZ%0ALQemmdnv8AJSD/jtHwAeNbPVfj+jAJxzy8xsOt4HcweAK/ztc5jZlcCLeGkDHnTOLfPvdWM8fYiI%0AiIhEE/M2N+APwGIze9j/BG4hcFuUa2LZiz8aeNg51xbvk75HzazCuMxsrJktMLMFW7ZsiWPYIiIi%0ACZYzEs6/21uJhHmP59/tlVfSjBkzGDNmDGvXrqWwsJB169bRsWNH3nzzzZjvkZ+fT15eHoWFhRQW%0AFrJx40Y2bNjA2rVry7Tr1KkTN910E3fcEfkk+GeeeYZ9+/axdetW5s6dS+/evSv12mqhuOdEzrkC%0A51wP51yOc66rc26SX/6xc+4059w3nHMXOee+9sv3+c+/4dd/XOpev3fOneicO9k590Kp8uedc538%0Aut+XKo+7DxEREZFIYg4mOefy8fb2P+1/fcs5F/momfD9+6X9GJju9zEfaAQcHdC/9uuLiEjqyBkJ%0A1y6FvO3eYxUCSeAFgoYPH16m7MILL+Txxx+P+R7Tpk2rcI/hw4cHngw3btw4Xn/9dT755JPQ+512%0A2mkMHjyYM844g9/85jccd9xxMY+lNqvknEhERESk1rB4tsabWQ7QgVLb45xzT0donwmsBPrj7d9/%0AD2///rJSbV4AnnDOPWxmpwCvAG0i7dnv1auXW7BgQczjFhERiebDDz/klFOCDteqm/Ly8jjyyCO5%0A7rrrkt5X0M/ezBY653olvfNKindOVFtoDiYiIlK7xToHizlnkpk9COQAy4CDfrHD+0QukHPuQND+%0AfTObBCxwzj0L/Aq438yu9e93mZI/ioiISKqqzJxIREREpDaJJwH3Gc65LvF24Jx7Hni+XNnEUt8v%0AB/rEe18REZHa7oMPPuCSSy4pU9awYUPeeeedhPXx0EMPMXXq1DJlffr04Z577klYH7VQpeZEIiIi%0AIrVFPMGk+WbWxQ/+iIiISJJ169atwoltiXb55Zdz+eWXJ7WPWkhzIhEREanT4gkmPYI3efoM+Brv%0ApDbnnMtJyshEREREUpPmRCIiIlKnxRNMehC4BPiAw/kBREREROoazYlERESkTosnmPSpnzBbRERE%0ApC7TnEhERETqtIw42n5kZo+b2WgzG1HylbSRiYiI1EEzZ87EzPjoo49C2xQWFpKVlUVubi5dunRh%0A3LhxHDx4eIHMlClTaNSoETt27DhUNnfuXLKzs+nRowedO3fmuuuuiziOuXPn8tZbb0Ud76xZs1i+%0APHrqoLy8PO66666o7dKE5kQiIiJSp8UTTMrCywswADjf/xqSjEGJiIikujkfz2HAjAHkPJLDgBkD%0AmPPxnITcNz8/n759+zJt2rSI7U488USWLFlCQUEBy5cvZ9asWWXu0bt3b2bOnFnmmn79+rF48WIW%0AL17M7NmzmTdvXuj9Ex1MqmU0JxIREZE6LeZgknPu8oCv/yupN7ObkjNEERGR1DLn4znkvZXHpt2b%0AcDg27d5E3lt5VQ4o7dq1i3nz5vHAAw9EDSaVyMzM5Mwzz2T16tUArFmzhl27dvG73/2O/Pz8wGtK%0AVjVt2LAhsL6wsJC///3vTJkyhdzcXN544w3Wrl1L//79ycnJoX///nz66ae89dZbPPvss1x//fXk%0A5uayZs0a7r//fnr37k337t258MIL2bNnT+V+GClMcyIRERGp6+LJmRTNRcAfEng/ERGRGnHHu3fw%0A0Zfh28wKthSw/+D+MmX7ivcxcd5EZqycEXhN5xadufG0GyP2O2vWLAYOHEinTp1o0aIFixYtomfP%0AnhGv2bNnD6+88gqTJk0CvFVJo0ePpl+/fqxYsYLNmzfTqlWrMtds27aNVatWcdZZZwXes0OHDowb%0AN44jjzzy0Ha4888/nyvFmc8AACAASURBVDFjxnDppZfy4IMPctVVVzFr1iyGDh3KkCFD+P73vw9A%0As2bN+OlPfwrAzTffzAMPPMD48eMjvoZaSHMiERERqdXi2eYWjSXwXiIiIimrfCApWnms8vPzGTVq%0AFACjRo0KXVkE3gqk3Nxc+vTpw+DBgxk0aBAA06ZNY9SoUWRkZDBixAiefPLJQ9e88cYb5OTkcOyx%0AxzJkyBCOPfbYmMc2f/58Lr74YgAuueQS3nzzzcB2S5cupV+/fnTr1o3HHnuMZcuWxdxHLaI5kYiI%0AiNRqiVyZ5BJ4LxERkRoTbQXRgBkD2LR7U4Xy1o1b89DAhyrV59atW3n11VdZunQpZkZxcTFmxuTJ%0AkzGrGJsoyZlUWkFBAatWreLcc88FYP/+/ZxwwglcccUVgJczafbs2axcuZK+ffsyfPhwcnNzKzXe%0AoDEBXHbZZcyaNYvu3bvz8MMPM3fu3ErdP81pTiQiIiK1mlYmiYiIxOnqnlfTqF6jMmWN6jXi6p5X%0AV/qeM2bMYMyYMaxdu5bCwkLWrVtHx44dQ1cABcnPzycvL4/CwkIKCwvZuHEjGzZsYO3atWXaderU%0AiZtuuok77rgj9F5NmjRh586dh56feeaZh/I4PfbYY/Tt2zew3c6dO2ndujVFRUU89thjMY+9ltGc%0ASERERGq1RAaTnozeREREJP0NPmEweWfm0bpxa/5/e3ceH2V19n/8c7IPayBQhYA1WkEQMCyiVRAr%0ADxJFEVFbKxVFWh9/T231cSO2VakbFB5bUdsqdcOqKLsoKiJLBVQ0YgjIvokhICEYIJB15vz+yCQm%0AmXsmk2Qm6/f9evEic29z5haYy+u+znUMhi6tuzD5wsmMOmNUra85e/Zsrrnmmkrbrr32Wt54442g%0Ar/Hmm2/6XOOaa65xbOZ9++238/HHH7Nnzx7Ha1111VUsXLiwvAH3008/zcsvv0y/fv3497//zYwZ%0AM4DS6XjTp0+nf//+7Nq1i0cffZTzzz+fESNGcPbZZwc99mZGMZGIiIg0a8ba4CqxjTFJwO+A06kw%0APc5aOzosIwtg0KBBNi0trb7fVkREmrEtW7bQq1evhh5Gi+R0740xX1prBzXQkAJqTDFRfVMMJiIi%0A0rwFG4PVpGfSIuBF4B3AU9uBiYiIiDRxiolERESkRatJMqnAWvt02EYiIiIilWzcuJGbbrqp0rbY%0A2FjWrVsXsvd4+eWXy6eslbnooov4+9//HrL3aIYUE4mIiEiLVpNk0gxjzMPAh0Bh2UZr7fqQj0pE%0ARETo27evz4ptoTZhwgQmTJgQ1vdohhQTiYiISItWk2RSX+Am4FJ+KOm23tciIiJNnrXW75L3Eh7B%0A9m5sZBQTiYiISItWk2TSNcAZ1tqicA1GRESkocTFxZGTk0NCQoISSvXEWktOTg5xcXENPZSaUkwk%0AIiIiLVpNkkkbgHjgUJjGIiIi0mC6detGZmYm2dnZDT2UFiUuLo5u3bo19DBqSjGRiIiItGg1SSad%0AAmw1xnxB5f4AzX4ZXBERaf6io6NJSkpq6GFI06CYSERERFq0miSTHg7bKERERESaDsVEIiIi0qIF%0AnUyy1v4nnAMRERERaQoUE4mIiEhLF3QyyRhznNKVSgBigGjghLW2XTgGJiIiItIYKSYSERGRlq4m%0AlUltK742xowBBod8RCIiIiKNmGIiERERaekianuitXYRcGkIxyIiIiLS5CgmEhERkZamJtPcxlZ4%0AGQEM4ocSbxEREZEWQTGRiIiItHQ1Wc3tqgo/lwB7gatDOhoRERGRxk8xkYiIiLRoNemZNCGcAxER%0AERFpChQTiYiISEtXbTLJGPNQgN3WWvtoCMcjIiIi0igpJhIREREpFUxl0gmHba2BiUACoMBJRERE%0AWgLFRCIiIiIEkUyy1j5Z9rMxpi1wJzABeBN40t95IiIiIs2JYiIRERGRUhHBHGSM6WiMeQzIoDQB%0ANcBaO8laeyisoxMRERFpRGobExljuhtjVhpjthhjvjbG3FnhesuMMTu8v3fwbjfGmKeNMTuNMRnG%0AmAEVrnWz9/gdxpibK2wfaIzZ6D3naWOMqe17iIiIiARSbTLJGDMd+AI4DvS11k621n4f7BsYY1KM%0AMdu8gUqqn2N+bozZ7A2u3gh69CIiIiL1pI4xUQlwj7W2F3AB8FtjTG8gFVhurT0LWO59DXA5cJb3%0A123AP71j6Ag8DJwPDAYeLksOeY+5rcJ5Kd7tNXoPERERkeoEU5l0D9AV+BOQZYw55v113BhzLNCJ%0AxphI4O+UBiu9gV96A6eKx5wFPABcZK09B7irFp9DREREJNxqHRNZaw9Ya9d7fz4ObAESgauBWd7D%0AZgFjvD9fDbxqS30GxBtjugAjgWXW2iPeRNYyIMW7r5219lNrrQVerXKtmryHiIiISEDB9EwKaiqc%0AH4OBndba3QDGmDcpDVw2VzjmN8Dfy57saeqciIiINEZ1jInKGWNOB/oD64BTrLUHvNc/YIz5kfew%0ARODbCqdlercF2p7psJ1avMeBKuO9jdLKJU477bSafVgRERFplkISFAXgL0ipqAfQwxiz1hjzmTEm%0ABQfGmNuMMWnGmLTs7OwwDVdEREQkfIwxbYD5wF3W2kDVTMZhm63F9oDDCeYca+1Ma+0ga+2gzp07%0AV3NJERERaQnCnUwKJkiJonSu/iXAL4EXjDHxPicpkBEREZEmzBgTTWki6XVr7QLv5u/KppZ5fy+r%0A0M4Eulc4vRuQVc32bg7ba/MeIiIiIgGFO5kUTJCSCbxtrS221u4BtlGaXBIRERFpFrwrq70IbLHW%0A/rXCrsVA2YpsNwNvV9g+3rvi2gXAUe9UtaXAZcaYDt7G25cBS737jhtjLvC+1/gq16rJe4iIiIgE%0AVG3PpDr6AjjLGJME7AduAG6scswiSiuSXjHGdKJ02tvuMI9LREREpD5dBNwEbDTGpHu3/QGYCswx%0AxkwE9gHXe/e9B1wB7AROAhMArLVHjDGPUhpjATxirT3i/fn/Aa8ALuB97y9q+h4iIiIi1QlrMsla%0AW2KMuYPSp2iRwEvW2q+NMY8AadbaxfzwhG0z4Abus9bmhHNcIiIiIvXJWrsG5+n/AMMdjrfAb/1c%0A6yXgJYftaUAfh+05NX0PERERkUDCXZmEtfY9Sp98Vdz2UIWfLXC395eIiIiIiIiIiDRi4e6ZJCIi%0AIiIiIiIizYiSSSIiIiIiIiIiErSwT3MTEREREREREZHAFn21n+lLt5GVm0/XeBf3jezJmP6JQe+v%0AT0omiYiIiIiIiIg0oEVf7eeBBRvJL3YDsD83nwcWbARgTP/EavfXNyWTRERERERERETCKFBV0b6c%0Akzz09qbyRFGZ/GI3987dwPz1maTt/d5x//Sl25RMEhERERERERFpTpyqilLnZ7Bq2yH25Jxkw7e5%0Afs8t8ViO5Rf7JJLKZOXmh2XM1VEDbhERERERERGRMJm+dJtPMqigxMOi9CzcHg8PXH42p7SLdTw3%0AMd7F23cMITHe5bi/q5/t4aZkkoiIiIiIiIhImPirHjLAu78byn8PO5MHLu+FKzqy0n5XdCT3jewJ%0AwH0jewbcX980zU1EREREREREJMSstazank1khKHEY332V6wqKut75K+vUnX765uSSSIiIiIiIiIi%0AdVC1wfaN55/Gp7tyWLPzMJ1aR3OsoIQi9w8JJaeqojH9EwMmh6rbX5+UTBIRERERERERqSWnBtvT%0Al27DFR3BQ1f25lcX/Jj3Nh5oNFVFoaBkkoiIiIiIiIhIAFUrjyomg/7ywVbH1dbiW8Vw65AkoHFV%0AFYWCkkkiIiIiIiIiIn44VR7dN28D87/8luy8Ig4cLXA876Cf7c2BkkkiIiIiIiIi0mIFqjo6cqKI%0Ax5Zs9qk8KnZb1uzM4aKfdKJtXD7HC0p8rluxwXZzo2SSiIiIiIiIiLRITlVH98zdwD9X7eTIyWKy%0AjxcGPP+1X5/vcw1wbrDdnEQ09ABERERERERERBrCNId+R26PZffhE1x8Vmf+eEUvElrHOJ5bVnk0%0Apn8iU8b2JTHehQES411MGdu3WfVIqkqVSSIiIiIiIiLSouQXuXnj831k+elrVOK2PPnzcwHo3Da2%0A2sqj5tZguzpKJomIiIiIiIhIs1WxJ9Kp7eMY9OMOfLo7h8N5RcRERlDk9vicU7HfUVmSyF9fpZZI%0AySQRERERERERaZICNc8u21+xqujA0QLeyThAz1Pa8I9xA8nKzQ+q31FLqzyqjpJJIiIiIiIiItLk%0AODXPvm/eBlZuPUTHNjEcPFrAR1u+o9htfc7NK3QzOKlj+WtVHdWMkkkiIiIiIiIi0ij5qzwqLHHz%0A6LubfZpnF7stb2/IonVMJF3iXY6JJICs3Pzyn1V1VHNKJomIiIiIiIhIo+Ov8uiltbvZdegEJ4rc%0AjucZYNOfR2KM4aKpK9hfIXFUpmJPJKm5iIYegIiIiIiIiIhIVdOXbnOsPNq0/xhX908koXWM43ld%0A410YYwC4b2RPXNGRlfY79USSmlFlkoiIiIiIiIg0iKrT2O69rAdnndKWpV8fdKwoArAWnrimL4NP%0A71ht82ytxBYeSiaJiIiIiIiISL1zmsZ295wNWCDCQExUBEUlHp/zyqaoBZsoUk+k0FMySURERERE%0ARERqzF9z7GD2Z+XmM/mdr32msVkg3hXN8nuGsXrH4aAqj5Qoqn9KJomIiIiIiIhIjThVFT2wYCNQ%0AmuBx2n//vA3M+/Jbso4WsDv7hN9rH80vJqFNrKaoNWJKJomIiIiIiIhIjTg1x84vdvPw4k18k3OS%0Af63e7bO/yG1ZuzOHS3p25sbBpzHz490cOl7oc+2KK62p8qhxUjJJRERERERERILm8Vi/zbGP5pfw%0At4+2Bzz/5QmDAejUJrbaaWzSOCmZJCIiIiIiIiKVOPU7GnnOqcxfn8lLa/b4Pa9L+zhW3/8zhk1f%0A5Zhwqlp1BJrG1hQpmSQiIiIiIiIi5Zz6Hd07dwMPLMggv9hDv27tuemC05j7ZSYFxT+stuaKjmRS%0AytlERUZw38ieQVUdaRpb0xT2ZJIxJgWYAUQCL1hrp/o57jpgLnCetTYt3OMSERERERERaakCrbT2%0Alw+2+vQ7KvFYoiINc/77p5x3egeMMQz8cUe/11DVUfNmrLXhu7gxkcB2YASQCXwB/NJau7nKcW2B%0AJUAMcEd1yaRBgwbZtDTlm0RERJorY8yX1tpBDT0OqUwxmIhI81C18gggMsJwRqdWHM0vcWyKDWCA%0APVNHhXw8xcXFZGZmUlBQEPJri7O4uDi6detGdHR0pe3BxmDhrkwaDOy01u72DupN4Gpgc5XjHgWm%0AAfeGeTwiIiIi9c4Y8xJwJXDIWtvHu60j8BZwOrAX+Lm19ntjjKG0qvsK4CRwi7V2vfecm4E/eS/7%0AmLV2lnf7QOAVwAW8B9xprbW1eQ8REWneCordPPLuZp/KI7fHsjfnJFcnJ/Lh1wc5VlDic27Ffkeh%0AlJmZSdu2bTn99NMp/YqScLLWkpOTQ2ZmJklJSbW6RkSIx1RVIvBthdeZ3m3ljDH9ge7W2nfDPBYR%0AERGRhvIKkFJlWyqw3Fp7FrDc+xrgcuAs76/bgH9CefLpYeB8Sh/YPWyM6eA955/eY8vOS6nNe4iI%0ASPOx6Kv9XDR1BUmpS7hw6nKmfbCV++dt4LzHP+LIiSLHc0rclv+7/lweuboPrujISvvCucpaQUEB%0ACQkJSiTVE2MMCQkJdaoEC3cyyelPQvm8OmNMBPA34J5qL2TMbcaYNGNMWnZ2dgiHKCIiIhJe1tqP%0AgSNVNl8NzPL+PAsYU2H7q7bUZ0C8MaYLMBJYZq09Yq39HlgGpHj3tbPWfmpL+xe8WuVaNXkPERFp%0AAiomii6auoJFX+332Z+6IIP9uflYICu3gH+s2sXbX+1n5DmnktA6xvG6ZZVHY/onMmVsXxLjXRgg%0AMd7FlLF9w9rvSImk+lXX+x3uaW6ZQPcKr7sBWRVetwX6AKu8H+RUYLExZnTVvknW2pnATCidrx/O%0AQYuIiIjUg1OstQcArLUHjDE/8m73V9kdaHumw/bavMeBun4oEREJL6eV1h5YkMHhvEI6t40l/dtc%0AXvvsG4rdvv/bnNAmlv+7/lzHnklVK4+0ypoEEu7KpC+As4wxScaYGOAGYHHZTmvtUWttJ2vt6dba%0A04HPAJ9EkoiISHNQ3VPExqKpjLMZ81fZXdPttXkP3wNVHS4iUu8CfRdPX7rNp99RfrGHx5Zs4c43%0A05n9+T7HRBLAgaOl05oaovKosYuMjCQ5OZk+ffpw/fXXc/LkyVodu3DhQowxbN26tXzb3r17cblc%0AJCcn07t3b8aPH09xcXHIxv7EE0+E7FrBCmsyyVpbAtwBLAW2AHOstV8bYx4xxowO53uLiIjUt0CB%0AX9kTwLJy89KniBsbXaKmqYyzmfiubGqZ9/dD3u3+KrsDbe/msL027+HDWjvTWjvIWjuoc+fONfqA%0AIiJSc07fxakLMpi+dCt/Xbad/bn5fs9d8vshbJo8kkQ/jbIrNtAe0z+RtamXsmfqKNamXtqkEknh%0AePDlcrlIT09n06ZNxMTE8Nxzz9Xq2NmzZzNkyBDefPPNSueceeaZpKens3HjRjIzM5kzZ06dx1ym%0A2SWTAKy171lre1hrz7TWPu7d9pC1drHDsZeoKklERJoip8Bv0vwMnv94F5v2H+WxJb6rpuQXu5m+%0AdFuN36euwVOga/zlg63VjlOVSyGzGLjZ+/PNwNsVto83pS4Ajnqnqi0FLjPGdPA23r4MWOrdd9wY%0Ac4F3lbbxVa5Vk/cQEZEG5lR5VFDs4e8rd/Hsih1ERzr3ukmMd3FO1/ZERUZw38ie9dpAuz7Vx4Ov%0AoUOHsnPnzhofm5eXx9q1a3nxxRd9kkllIiMjGTx4MPv3+x+v2+3m3nvvpW/fvvTr149nnnmG5cuX%0Ac80115Qfs2zZMsaOHUtqair5+fkkJyczbtw4AP7617/Sp08f+vTpw1NPPRXsx66RcPdMEhERaRYW%0AfbWf6Uu3kZWbT9d4F/eN7Fn+BO9ofjF/fudrn8CvsMTDlPe2Ol2uXFaFp4uB3qNsv2+PhI0AQT9N%0AdLrG/fMyWJKRRc6JovLy96r25+bz9PIdFLs9/Gv1bgqKPbUeQ0tkjJkNXAJ0MsZkUroq21RgjjFm%0AIrAPuN57+HvAFcBO4CQwAcBae8QY8yilbQQAHrHWljX1/n+UrhjnAt73/qKm7yEiIg3r2yMnA1Ye%0AffXQZazceiiofkdAwLiisfrzO1+zOeuY3/1f7culyO2ptC2/2M398zKY/fk+x3N6d23Hw1edE9T7%0Al5SU8P7775OSUnUR1uqPXbRoESkpKfTo0YOOHTuyfv16BgwYUOmcgoIC1q1bx4wZM/xed+bMmezZ%0As4evvvqKqKgojhw5QocOHfjtb39LdnY2nTt35uWXX2bChAlcddVVPPvss6SnpwPw5Zdf8vLLL7Nu%0A3TqstZx//vkMGzaM/v37B/X5g6VkkoiISDWcEjCp8zNYu+sw3x0r5NNdh/32JgCYedNAHliwkRyH%0AZXgtMPJvH3Nm59Ys33qIwhLnJE2J28OU97f4rRoKNjic5lB5VOT2sGzLIfqfFk+b2CjyCkt8zouK%0AMPzto+1Yh49Z0zG0RNbaX/rZNdzhWAv81s91XgJectieRumiJlW359T0PUREpG6qezhU9ZhT28dx%0AcY9O7Dl8ks/3VF348weJ8S7au6KDThQ11wbaVRNJ1W0PVll1D5RWG02cOLHGx86ePZu77roLgBtu%0AuIHZs2eXJ5N27dpFcnIyO3bs4LrrrqNfv35+r//RRx9x++23ExVVmrLp2LEjADfddBOvvfYaEyZM%0A4NNPP+XVV1/1OXfNmjVcc801tG7dGoCxY8eyevVqJZNERETCIVDg51huXuJhblomP05oxa0XJbFg%0A/X6y8wp9rpsY7+Kyc07lZJHb5yliXFQEo/p1Yd+Rk7y36aDPufnFbu6bt4Ep728h+3ghHj/5qv25%0A+XyddZRep7Zj8YasSp/j3st60CexPat3HGbNzsNk+ak8MsDC/7nI7+ouU8b25ZKenUl+ZJnj+VkB%0AnqKKiIi0FNVVEXs8lje/2Mef39lc/gDpwNEC3voik85tYrzT0yKYvnR7i11prboKooumrnCs3kqM%0Ad/HWf/+01u9b1geptsfm5OSwYsUKNm3ahDEGt9uNMYZp06YBP/RMOnDgAJdccgmLFy9m9GjnVtLW%0AWrwr3ldSVokUFxfH9ddfX55sqnpufVAySUREmr3aTB9LnZ9BRmYuMVGRfsvNDbDq3kswxtCrS7uA%0AJefVPUVMSl3iuJRWsdty8Vmd6dI+jlc//YbcfOeVP0Y9vQZXdASFJZ7ypNP+3Hz+d86G8mOSOrWm%0AdUwkJ4rcPueXNeSsbpyJ8S7H+9HVT6NPERGR5iZQXDFtqXPvwXvnbuDx97bw/YkiSvw8HYqJiuC3%0AP/sJAB1bxzbJKWr14b6RPaud5tcQ5s2bx/jx43n++efLtw0bNow1a9bQvfsPa1506dKFqVOnMmXK%0AFL/JpMsuu4znnnuOSy65pHyaW8eOHenatStdu3blscceY9myHx7wRUdHU1xcTHR0NBdffDG33HIL%0AqampWGtZuHAh//73v0P+eZVMEhGRZs0xUbQgg5wThQw+PYHc/CLHfkcFJR5eWruXqAhDdKRxnMbW%0ANd5V/tQomJLzQE8Ru/pJ0iTGu5h+/bkAnNG5jWPwdH9KT9q7ovnTok2O1Uvxrmje+d0Qunds5bfy%0AKNinnY01gBMREQmF2jyAum/eBhZ9lUleoZusXOcK4BKP5dKePyKhTQz/WLXL8ZiK5zbnyqO6aqz9%0AoGbPnk1qamqlbddeey1vvPEGkyZNqrR9zJgxTJ48mdWrVzN06FCfa/36179m+/bt9OvXj+joaH7z%0Am99wxx13ADBu3Diys7Pp3bt3+fG33XYb/fr1Y8CAAbz++uvccsstDB48uPxaoZ7iBmDqqwQqlAYN%0AGmTT0rTom4hIYxBMX4C6nh9MYOdv//lPfMR3x3ynnwXDAFseTeGDTQf9Tv0KVeASaHpZsJ/VX3WT%0AAfZMHRXUNYIda7gDOGPMl9baQSG9qNSZYjARac4CfRdf3vdUdmef4MZ/fcb3J52rhAecFs+2745z%0AotC3Ajgx3sXa1EuBwNO0yo5pabZs2UKvXr0aehhNwh133EH//v0D9nQKltN9DzYGU2WSiIjUWjCr%0AiwVKPAR7fuqCDL+rh/lbnWzhV5nszy0ImEj61/hBxLeK5revr+fQcd/jusa7iIuOrJcnYKFopumv%0AuqnqFLS6Pu3U01IREWmOnHoklk1Ru2fuBtz+mhdS+uBmQYDegxUreFXlK7U1cOBAWrduzZNPPtnQ%0AQ1EySURE/KuuAsXf6mLTPtjqN9FTMRHkr6/AAws28uYX+8g+Xsju7BM+1Tb5xW7unpPOc//Zxe7s%0AEz6rdxS5Pfxn+2GGntWJQ8cKOFbguzpZYryLEb1PAeAPV/Sq09SvUKnreyg4FRERCcwptjn/jI6s%0A233Eb4/EEo/ljp/9hB6ntuWxdzf7fQAFwU97r+4YaXg5OTkMH+6zICrLly8nISEhJO+xdOlSnylw%0ASUlJLFy40PH4L7/8MiTvGwqa5iYiIo6cnqzFRUdwy4WnU+K2/Gd7NjsO5fk9//SEVhw8WkBBie8y%0ArTFREZzSLpZvj/hfAey80zvQuW0s7230XeWszGW9T+HDzd857iub2hWK6WNNSXP5HJrm1jgpBhOR%0ApswpJjBQ/tCq4s8VVZx+FmxcITWjaW4NQ9PcREQk5JxKvQuKPTz3n93EREZw/hkd+c5P1U/buCjO%0A6dqevTknHa9dVOJhwGkd+P5EMXmFzlVDc2+/EAjcV2Dm+EF+99fkCWHZcc0hCGwun0NERKQ2nB6q%0ADD2rE5/uzuEPCzf6xDYWaO+K4vVfX8D2g8f546JN1VYqg6qKRJRMEhFpwZwCrquTu5KRedRvqTdA%0A+sMjaBUT5ffp3KNX92FM/0TSAySCZtzQPyR9BYKZ2qUEi4iISPPnNL3+f99Kd6w2quhYfgl9EtvT%0AJ7E9ERGmxTyAEqkLJZNERFoop4DrnrkbeOjtTY7VRmUS4120iin9+qju6Vx1iZ5Q9BXQE0IREZGW%0Awd9DsH1HTvLlN9/zYJWqIiitPGoXF8WsWwfz2zfWk5Vb4HPdigtVKFEkEhz1TBIRqaKp9JypbpyB%0A9p8oLGHY9JUczivyuW5cdASPj+lLQbGbx5ZsqXNPgKZyP6VxUc+kxkkxmIiEU01WgAWIMKWxyYki%0At79LAjXvoyj1Tz2TGoZ6JomIhEgwS9U3BtWN02n/ffM28Obn+8jNL2b7d8fxt7ptYbGHawd2A6B1%0AbFSdE0F6wiciIiLVcYpdJs3PYN2eHNrGRTPrk70UVlnUw2NLfz1+TR8G/rgDt77yRcDKI1UzNyMZ%0Ac2D5I3A0E9p3g+EPQb+f1+mSkZGR9O3bl5KSEnr16sWsWbNo1apVjY9duHAhY8eOZcuWLZx99tkA%0A7N27l169etGzZ0+KiooYNGgQL774ItHR0XUac0NSZZKItDiBnnoFavZctopHuMdQ3TH5RW6G/GUF%0AOSd8q4qMgXZx0RzLL3bsD2AMXHxWZ87tHs/rn33jeI1Qf1aR2lBlUuOkGExEwuXCKcvJOuqbCILS%0AVWCLHFaHhR+qjkArrTVlNapMypgD7/weiivE7NEuuOrpOiWU2rRpQ15e6UrF48aNY+DAgdx99901%0APvbnP/85Bw4cYPjw4UyePBkoTSZdeeWVbNq0CbfbzYgRI5g4cSLjxo2r9XhDQZVJIiJB8vfUa+2u%0Aw0RFRPhtOr0/N5/8IjeumMg6JYL8jaFq9ZPTMffO3cAzK3bw7ZF8itzOAZW1MCa5K7M+/cb5BliY%0AdetgAM7o1LraxtUiIiIioeAUG43q14W1Ow+zeEOW30SSATb/eSTDpq8KuHorqPKo2Xg/FQ5u9L8/%0A8wtwF1beVpwPgCBx3wAAIABJREFUb98BX85yPufUvnD51KCHMHToUDIyMmp8bF5eHmvXrmXlypWM%0AHj26PJlUUWRkJIMHD2b//v1+r/nKK6+wcOFCCgsL2bNnDzfeeCMPP/wwe/fuJSUlhSFDhvDZZ59x%0A7rnnMmHCBB5++GEOHTrE66+/zuDBg4P+nHWhZJKINCp17a8T6Pz8IjePV+kBBFBY4mFuWibtXdHE%0ARkX4lFCX6f/oh5zZuQ3bvztOsbu07ifYRNADCzbi9ni48CedHMeQX+zmj4s28sXeIxS7Pbyz4YDP%0AMSUeyzc5J7l1SBLzv8z0W1X056v78NGWQwq4REREpN7U9EHaPXM38MeFGzlR5KZtXBStYiI56dD7%0AqGu8i6jIiKBWbwVNr28RqiaSqtteQyUlJbz//vukpKTU+NhFixaRkpJCjx496NixI+vXr2fAgAGV%0AzikoKGDdunXMmDEj4LU///xzNm3aRKtWrTjvvPMYNWoUnTp1YufOncydO5eZM2dy3nnn8cYbb7Bm%0AzRoWL17ME088waJFi2r/4WtAySQRCUp9NFGua78if9U8r366l+MFJezKzvPbJ8gA6Q+N4O30LJ9A%0AJS46ggkXJpFf7Obfn36Du8r04PxiN5PmZ/DOhiwiIwwf78imoNjjc8w9cwM/3ThR6OaDTQeJiYrw%0ASSSVcXssf7iiF727tAsYUCngEhERkfriL4YrKHbTq0s7/vzO1z6xjdtj8VjLzJsGMqxnZ97feLDO%0AK8BKM1FdBdHf+sDRb323t+8OE5bU+m3z8/NJTk4GSquNJk6cWONjZ8+ezV133QXADTfcwOzZs8uT%0ASbt27SI5OZkdO3Zw3XXX0a9fv4DjGTFiBAkJCQCMHTuWNWvWMGbMGJKSkujbty8A55xzDsOHD8cY%0AQ9++fdm7d2+tP39NKZkkItUKVVNqfwmp7OOFbPg213E51/xiN9M+2FrpyZbTNb4/UcQjDoFKiceS%0A/m0ul579Iy7vcyqvrdvHEYeKnq7xLowx1QYqsz7Z6/jZCks8HDxWgNtjfRJJFT1xTV+e/HBbtb2K%0A/PVuCraBpAIuERERCSV/MZi1lqnvb3WM4VIXBJiqBBQUe7jsnFOB4GIXPQQToLTZtlPPpOEP1emy%0ALpeL9PT0Wh+bk5PDihUr2LRpE8YY3G43xhimTZsGwJlnnkl6ejoHDhzgkksuYfHixYwePdrvexhj%0AHF/HxsaWb4uIiCh/HRERQUlJSVDjDwUlk0SkWtOXbnMMEKYv3Rb0UvROCam756QzefHX5OYXB3z/%0ArKMFjHvhM9rFRbN866HyBoxlJdLTPtjqd549lPYReuHm8wA4o3Obait2AgUqXeNdfht0L/n9UCBw%0AE+8bzz+NVjGR1Y4hmMqi6gIqBVwiIiISjOoq0EvjuAzyiyvHYE99tJ0jJ4o4VuD/f2Cfv2kgDy7a%0AxKHjvlOQKk6/B8UuEqSyJtshXs2trubNm8f48eN5/vnny7cNGzaMNWvW0L179/JtXbp0YerUqUyZ%0AMiVgMmnZsmUcOXIEl8vFokWLeOmll8I6/ppSMkmkhQgmSKi6f+hZnVi5LTtgU+qJr3xBn8T25BWW%0A8Ppn31BQIdFz/7wM/rPtEK1io5iblunTNNpjobDEzZ9G9eLc7vH8fvZXHHBICrWOjSQnr4i1O3N8%0A9rk9lpwTRdx7WQ9e+eQbDucFDlTqWrETTJKnumOCffJWl3GKiIiIBMO5Aj2D3PwiurR3sWn/UWZ+%0AvNunp6TbY8nKLeD6Qd14NyOLo/m+CaXEeBcjzzmV/CK3Fv2Q0Or38wZPHlU1e/ZsUlNTK2279tpr%0AeeONN5g0aVKl7WPGjGHy5MmsXr2aoUOHOl5vyJAh3HTTTezcuZMbb7yRQYMG1es0tuoYa/00EGnE%0AtCythEp99AGqD8E9TfK/TKrTfmNKK3oAIgyOvYZc0ZF06+AK2IsIoF1clN8nVjVZzjUpdYnzcvfe%0Aa9TXcrB1Xc1NRKoX7LK0Ur8Ug4k0TYHikp9OWe74MK9MZITB7SfQq0kMpthIAnFaor4le+WVV0hL%0AS+PZZ58N6/s43fdgYzBVJkmLFao+QKEYR6iXmZ80P4NN+4/ykx+1IedEEf9YtdNxmto9czfwxHtb%0AyM4rpGpe2VpoGxfF7N9cwI6Dx/lDlX5GFQOEk0UlnPPQUr+Jng0PX8aQv6ys8+pi/qaYBdtHKFSC%0AKcFWmbaIiIjUl+pjRd8pak8v38HxwhKyHaaflVnwPxfSu0s7hj/5nzrHYIqNRJoXJZOkxfLXB2hq%0AEM2eK6rLU5ZgElpOx6QuyGDP4TxObe/isSWbHZe6f2HNnmrf3+2xDO/1I2Z/7rAaApBXUEKfxPb0%0ASWyPiTB+P2ermKiAiR5jTEhWFwtFHyERERGR5sRfrLj7cB6tYqJ4atn28jYEZdweS+b3+Vyd3JWl%0AXx90rCBPjHcx4LQOgGIwaZlycnIYPny4z/bly5eXr7JWV0uXLvWZApeUlMTChQu55ZZbQvIe4aJk%0AkjRrTomeEb1P4Z0NWX77AB08WsCgxz6iY6todh0+UV7WW/bFDIETPU7JIH9JmL984LzyxZ8WbeLr%0ArKO4PfDWF/t8jiko9jBj+c6An90Aqyf9jE5tYv0+TUqMdzFlbD8+3n44qKqhQAFCKPoEVUd9hERE%0AREQqc3pAWlDs4elqYsVit4fp15/LRT/pFFSiqOy9FINJS5GQkBD06m61NXLkSEaOHBnW9wgX9UyS%0AJqs2fYIiIwyRBorclqgIQ4nD/O/2rihG9D6Vt9P3U+x2/vuRGO8ioU0M2w4e92lGCBDfKprHxvQh%0A/dtcXv3km0qNpyMjDGd2ak1eYUnAFchc0ZFERRiOF/pfHWP1/T/jFzM/JSvX9zoVl5mvTc+k2vQa%0A0lx4EQkV9UxqnBSDiYRebRZJuaJvF77a9z1rdh7mmRX+k0Zpf/ovrn52rd+HihVjRcVw0pDUM6lh%0AqGeSlAvFF0FT+DIJVBF0dXJXjheW8MR7W3ye0rg9ltiYSGbfdj77ck7wh4W+fYD+PLoPY/onMv/L%0ATL/vf/4ZHcnJK3JMJAHknizmjje+ctzn9lj25JxgVN8uLN96iON+yorLvtwDLTPfvWMr7h95dp2f%0AJoXqaZPKm0VERESCV12Vu9P+u+ekc9/cDRR7LBEGoiON4wPQxHgXndrEaoqaiISFkknNSCgaSjeW%0AptRlY/GX3Ji+1Hl62D1zN/h8WVaVX+Rm4I87MPDHHTDGfx8gfz2AEuNd/PXnyYD/RM8p7WL598Tz%0AGfm3jx2bUpe4LU/d0N9vRVCol5kvOy7Qf0MFESIiIiKhFSie9XgsU973ffiZX+zm/nkZPPefXez4%0A7jhV80QeC67oCJ79RTIXnJHAyq2Hwt5qQESkKiWTGpnalLmW7Z/mp//O9KXbgv6y8NeUuuo1wl29%0A5G+FslXbDlFQ7GG/w7QuKK36GXfhaZzSLo5/rNrJ9yeLfY4Jtg9QME9x/B3zwOW96HFK25CsPqbV%0AMUREREQaRl1ic6d49r55G3grbR+FxR62f5dHnp92BkVuD6d1bMXWg8cd958scjPynFMBxYoi0jCU%0ATAqhunzZlO2vaZnrpPkZLNt8kKP5/vvv7M/NJyevkIQ2sQHHn3uyyG9T6v25+bz66V4uPDOBjZlH%0AK00Pq2nT6WA4JbUKSzwsSs+ie0cXruhIx+qjxHgXf7qyNwCd28YGtXqYP6FI9ISqrFgBgIiINFdN%0AYXq9tEy1ic3vm7eBj7YcpEOrWOamfeuzilqx2/LZriOcl9SRawck8nZ6Frn5vg8/E+NdzBw/yG8V%0AfMWHo2Xj0d8baUmW7F7CjPUzOHjiIKe2PpU7B9zJqDNG1emakZGR9O3bl5KSEnr16sWsWbNo1apV%0AjY9duHAhY8eOZcuWLZx99tkA7N27l169etGzZ0+KiooYNGgQL774ItHR0Y7XT09PJysriyuuuCLg%0AmFetWkVMTAwXXnhhwONeeeUV0tLSePbZZ6u7DUFTMqkGqn/ykEF+cekXRumXzQ8rf/n7Mipxe+jb%0ALZ6dh/J48O1NjlVBk+Zn8N7GA6zecdgxwbJk40F6ntKW1rGRnCh0nt7106krGJPclVsuTGL7d8cr%0AfI44rhvYjW+P5PPuxgN+P3ukMTz09tcARJjS8tqq43zivS0M/HEHVm47xBPvbaGg0r0ILtm0OzuP%0AJRkH/Ca1DLD6/kuDmh4WqtXD6pLoUVmxiIiIf41per00LeHuE+oONAVtfgbPf7yb7QeP+UxBK3Zb%0A3s04SHtXtE8iqaI5//1TAPqf1iFgTBvMg0mRlmbJ7iVM/mQyBe7SYooDJw4w+ZPJAHVKKLlcrvLV%0A28aNG8dzzz3H3XffXeNjZ8+ezZAhQ3jzzTeZPHly+Tlnnnkm6enpuN1uRowYwZw5cxg3bpzj9dPT%0A00lLSwsqmdSmTZtqk0nhoGRSkJyCndQFGezNOUGb2Cj+78Nt5cmTMvnFHu6ek85z/9nFnsMnfJo1%0A5xe7uXdeRrXvXVjiYd+Rk377ABlg6f9e7DfBcufwn7Dv+3wWrM9kTlpmpWTQ/twCZizfSWyk4Rfn%0Ancap7eN4dsVOn2s8cU0fBv64I5/sOkyqN8ir6tDxQoZOW+m4L7/YzUNvbyIuOpK9h/N4avmOSsmm%0Ae+duYNoHW8urq2IiIyqtgFamJtPDyo5r6GC0MYxBRESkMQpmen0wSYNQVIeH+z2CUR/XaCqVYDWd%0APuaUhKzpNe6du4FXPtlDQbGH3YdPUOQnGVRU4iEx3sWWA8cc9xtgw8OXBVVVVF+LpIg0JX/5/C9s%0APbLV7/6M7AyKPEWVthW4C3ho7UPM2z7P8ZyzO57NpMGTgh7D0KFDycio/v/Vqx6bl5fH2rVrWbly%0AJaNHj66UTCoTGRnJ4MGD2b9/v+P1ioqKeOihh8jPz2fNmjU88MADjBgxgltvvZXdu3fTqlUrZs6c%0ASbt27XjuueeIjIzktdde45lnniE3N5fHHnuMoqIiEhISeP311znllFOC/tw1EfZkkjEmBZgBRAIv%0AWGunVtl/N/BroATIBm611n4T7nFVVd0Xq1OwU1Ds4amPdgS8rsdC9wDznQFm3JDMmZ3bcNuraY5T%0A1RLjXXxw18XVfiFV92Vz/8ieXDxtJcccVg/r2CaWR8f0KX8/f9c4LeE0nlmx03EcHVpF84crenGf%0AnwTZsYISbn/tS8d9JR5Ldl4hfxrVi1H9urBu9xGtOiEiItLMZQWYXv/lN9+zJzuPB9/+utqp9TWd%0AilST/aF4jzJ1TZCEo2VCTccZiv21uReT5mfw3bECLu7RmceXOFcMPbZkM0mdWhMdGcHH2w/xt492%0AlD/MLZuCtmB9Jq6YSFZsPeSzAlqJx7Jx/zGG9ejMxT06MyftW3Id+m8mxrt44ebqp6AFW1WkRVJE%0AaqZqIqm67TVVUlLC+++/T0pKSo2PXbRoESkpKfTo0YOOHTuyfv16BgwYUOmcgoIC1q1bx4wZMxyv%0AGRMTwyOPPFJpWtrvfvc7+vfvz6JFi1ixYgXjx48nPT2d22+/nTZt2nDvvfcC8P333/PZZ59hjOGF%0AF15g2rRpPPnkk3W5HX6FNZlkjIkE/g6MADKBL4wxi621mysc9hUwyFp70hjz/4BpwC/COa6q/H2x%0AHjlRSMfWsXy+94jfaVcA6/4wnLH/+MTvyl//CjDfOTHexdXJ3mRPSuAl3uvafye+VYzjMvQABysk%0Asar7wvI3joevOocx/RN56qMdjp+1S/s4nr9pIKOfXet43RK35ddDzygfA+gpjIiISHPmb6EKgGv/%0A+Ynj9vxiN4++u5n2rmiMgUff3eyYWPjzO19TWOLmifecFyh5YMFGPth0kJXbDjlWj6fOz2DltkO0%0Ajo1icXqW4zX+tGgT6d/mMiftW8f9D729iaISD+1bRbMxM5d/rd5TKbkxaX4GWUfzufiswAmS7h1d%0AfLz9MM/9Z5fP+XsO5zHkrM64PZbHljjfi0ff3Uyb2Cge8XOvqlaChTo5l7ogg4JiN5f37YLbY3k3%0AYz9PLNlaPg2srCpo4fpMWsVG8dGW73wSPYUlHqa8v5Up7/uvVjicV8TVf3eOM6F0CtrqHYf5yY/a%0A+Fy/jMdjeemW8wDo3aVdnWJzxbMitVNdBdFl8y7jwAnfFi1dWnfh5ZSXa/2++fn5JCeXrto9dOhQ%0AJk6cWONjZ8+ezV133QXADTfcwOzZs8uTSbt27SI5OZkdO3Zw3XXX0a9fv6DHtmbNGubPnw/ApZde%0ASk5ODkePHvU5LjMzk1/84hccOHCAoqIikpKSgn6Pmgp3ZdJgYKe1djeAMeZN4GqgPJlkra04L+oz%0A4FdhHpMPfyXWj7y7BYC2sVHERkX4BBpQmgw6pV1ctV8mwSaCysYTrjLX6lYXC0Ztm05PSjmbft3i%0ASQxyDHoKIyIi0rz5XRX1irP5UdtYbn9tveN5OSeKmPDKFwGv/f3JYibNd56aD6Wx3u7DeY7xHUBB%0AiYev9uVyorDE74pbeYUlLFifycki51YExwpKuH++/2kShSUepn2wjWkfbPN7zOG8Iq7956d+z5+x%0AfCczlu/0ez6U3q9fv5rmd//+3HyuemYNifEuVu/MdoyL/7BwI+9tPMCqbdk+rQjyi93c9VY698/L%0AcGxTUFDsIXXBRr+tEqC0KujjHYc5o3Nrv4kegOd+NYA/LtxEzgnfCoSE1jFMu64fxW7rtxoeYNnd%0Aw+ptCpriWZHQu3PAnZV6JgHERcZx54A763Tdin2QanNsTk4OK1asYNOmTRhjcLvdGGOYNm0a8EPP%0ApAMHDnDJJZewePFiRo8eHdT7Wev776Ixxmfb7373O+6++25Gjx7NqlWrHKfZhUq4k0mJwLcVXmcC%0A5wc4fiLwflhH5MBfiTXAkt8P4exT2/HOhqw6PXkIVY+fun4hhaqJX12aTquRoIiIiED1MYO/B1Cd%0A28byr/GD8FjLba+mcTjPN7FwSrtYFv7PRYz95yeVKrDLJMa7+PB//ScVEuNdfHz/zwACHrM29VK/%0A+7u0j2Pu7T8l92QxVz6zxu99mHnTQB5YsNFvguRvv0hm/Euf+z3/tYnnE2Hg929+5XgvOreJ5aVb%0AzuPWWV+QfbzQZ3+rmEg6to5hZ3ae38VcTha52XfkpGOyqMzEoUn8c9Uuv/sfvLI3URGGhxd/7feY%0A5fdcEvB+p/TpQkGxxzGWfPDK3gzvdUr5sZqCJtI8lTXZDvVqbnU1b948xo8fz/PPP1++bdiwYaxZ%0As4bu3buXb+vSpQtTp05lypQpfpNJbdu25fjxH1rlXHzxxbz++us8+OCDrFq1ik6dOtGuXTvatm3L%0AsWM/9G87evQoiYml/ybNmjUr1B+xkoiwXr20/1xVjo8ajDG/AgYB0/3sv80Yk2aMScvOzg7hEP1X%0A5STGuzina3siIwxj+icyZWxfEuNdGO++KWP7+jx5WJt6KXumjmJt6qWOiaJA++tDMJ8jVO/j77PW%0A1xhERESk8QsUM9w3sieu6MhKx7uiI/njFb1I7h7PgNM68KdRvR2PeeDyXnSNd5Gacrbj/orV44H2%0AB3OMv/2TUs6mW4dW9ElsT2KAePOyc07lwSudP8eDV/bm4h6dA54/5KxOXPiTTn7vxR9H9aJvt/b8%0A8YpejvufuKYvs24dzEd3DyMxPs7v+3xw18UBxzEp5eyA+ycOSeLmC0/3e0zFRE+g+x1MLBmKa4hI%0A4zXqjFF8eN2HZNycwYfXfdjgiSQoneJ2zTXXVNp27bXX8sYbb/gcO2bMGE6ePMnq1asdr/Wzn/2M%0AzZs3k5yczFtvvcXkyZNJS0ujX79+pKamlieKrrrqKhYuXEhycjKrV69m8uTJXH/99QwdOpROnTqF%0A/kNWYJzKpUJ2cWN+Cky21o70vn4AwFo7pcpx/wU8Awyz1h6q7rqDBg2yaWn+S3Vryt8qaPpCERER%0AaRjGmC+ttYMaehzNXXULpVQV6hgsGM1lNbdg4s2aNKV2Or8+xlnX/aG4F8FqKivXiQhs2bKFXr16%0ANfQwWhyn+x5sDBbuZFIUsB0YDuwHvgButNZ+XeGY/sA8IMVaG3hpNK9wBDL6shEREWk8lEwKP+9C%0AKdupsFAK8MsqC6VU0hDJpOakrvFmfcWrjSE5JyIti5JJDaPRJpO8A7kCeIrSJ14vWWsfN8Y8AqRZ%0AaxcbYz4C+gJl7dj3WWsDdqFSICMiItK8KZkUfsFWkFekGExERMKhMSaTcnJyGD58uM/25cuXk5CQ%0AEJL3WLp0KZMmVV69LikpiYULF4bk+tWpSzIp3A24sda+B7xXZdtDFX7+r3CPQURERER81HShFBER%0AkRYjISEh6NXdamvkyJGMHDkyrO8RLuFuwC0iIiIijVNQC6WEcxEUERGRMuGeNSWV1fV+K5kkIiIi%0A0jJlAt0rvO4GZFU9yFo701o7yFo7qHPnzvU2OBERaTni4uLIyclRQqmeWGvJyckhLs55Bc9ghH2a%0Am4iIiIg0Sl8AZxljkihdKOUG4MaGHZKIiLRE3bp1IzMzE1XA1p+4uDi6detW6/OVTBIRERFpgay1%0AJcaYO4Cl/LBQytfVnCYiIhJy0dHRJCUlNfQwpAaUTBIRERFpoZwWShERERGpjnomiYiIiIiIiIhI%0A0JRMEhERERERERGRoJmm2C3dGJMNfNPQ42hgnYDDDT2IZkT3M7R0P0NL9zN0dC9DK5z388fWWi0d%0A1sgoBgP070io6X6Glu5n6OhehpbuZ2g1eAzWJJNJAsaYNGvtoIYeR3Oh+xlaup+hpfsZOrqXoaX7%0AKS2R/tyHlu5naOl+ho7uZWjpfoZWY7ifmuYmIiIiIiIiIiJBUzJJRERERERERESCpmRS0zWzoQfQ%0AzOh+hpbuZ2jpfoaO7mVo6X5KS6Q/96Gl+xlaup+ho3sZWrqfodXg91M9k0REREREREREJGiqTBIR%0AERERERERkaApmdQEGWNSjDHbjDE7jTGpDT2epsAY85Ix5pAxZlOFbR2NMcuMMTu8v3fwbjfGmKe9%0A9zfDGDOg4Ube+BhjuhtjVhpjthhjvjbG3OndrvtZC8aYOGPM58aYDd77+Wfv9iRjzDrv/XzLGBPj%0A3R7rfb3Tu//0hhx/Y2WMiTTGfGWMedf7Wvezlowxe40xG40x6caYNO82/X2XFkfxV80p/gotxWCh%0ApRgs9BR/hU5TiL+UTGpijDGRwN+By4HewC+NMb0bdlRNwitASpVtqcBya+1ZwHLvayi9t2d5f90G%0A/LOexthUlAD3WGt7ARcAv/X+GdT9rJ1C4FJr7blAMpBijLkA+AvwN+/9/B6Y6D1+IvC9tfYnwN+8%0Ax4mvO4EtFV7rftbNz6y1yRWWoNXfd2lRFH/V2iso/golxWChpRgs9BR/hVajjr+UTGp6BgM7rbW7%0ArbVFwJvA1Q08pkbPWvsxcKTK5quBWd6fZwFjKmx/1Zb6DIg3xnSpn5E2ftbaA9ba9d6fj1P6hZGI%0A7meteO9LnvdltPeXBS4F5nm3V72fZfd5HjDcGGPqabhNgjGmGzAKeMH72qD7GWr6+y4tjeKvWlD8%0AFVqKwUJLMVhoKf6qF43q77qSSU1PIvBthdeZ3m1Sc6dYaw9A6Zcz8CPvdt3jIHlLUvsD69D9rDVv%0ASXA6cAhYBuwCcq21Jd5DKt6z8vvp3X8USKjfETd6TwH3Ax7v6wR0P+vCAh8aY740xtzm3aa/79LS%0A6M926OjfjxBQDBYaisFCSvFXaDX6+Csq3G8gIeeUsdWSfKGlexwEY0wbYD5wl7X2WICHCbqf1bDW%0AuoFkY0w8sBDo5XSY93fdzwCMMVcCh6y1XxpjLinb7HCo7mfwLrLWZhljfgQsM8ZsDXCs7qc0V/qz%0AHX66x0FSDBY6isFCQ/FXWDT6+EuVSU1PJtC9wutuQFYDjaWp+66s/M/7+yHvdt3jahhjoikNYl63%0A1i7wbtb9rCNrbS6witI+CPHGmLKEf8V7Vn4/vfvb4zuFoCW7CBhtjNlL6TSUSyl9Uqb7WUvW2izv%0A74coDbQHo7/v0vLoz3bo6N+POlAMFh6KwepM8VeINYX4S8mkpucL4CxvZ/wY4AZgcQOPqalaDNzs%0A/flm4O0K28d7u+JfABwtKyeU8vnPLwJbrLV/rbBL97MWjDGdvU/DMMa4gP+itAfCSuA672FV72fZ%0Afb4OWGGt1ZMcL2vtA9babtba0yn993GFtXYcup+1YoxpbYxpW/YzcBmwCf19l5ZH8Vfo6N+PWlIM%0AFlqKwUJH8VdoNZX4y+i/WdNjjLmC0kxvJPCStfbxBh5So2eMmQ1cAnQCvgMeBhYBc4DTgH3A9dba%0AI94v6mcpXX3kJDDBWpvWEONujIwxQ4DVwEZ+mBP9B0rn7Ot+1pAxph+lDfQiKU3wz7HWPmKMOYPS%0AJzsdga+AX1lrC40xccC/Ke2TcAS4wVq7u2FG37h5y6zvtdZeqftZO977ttD7Mgp4w1r7uDEmAf19%0AlxZG8VfNKf4KLcVgoaUYLDwUf9VdU4m/lEwSEREREREREZGgaZqbiIiIiIiIiIgETckkERERERER%0AEREJmpJJIiIiIiIiIiISNCWTREREREREREQkaEomiYiIiIiIiIhI0JRMEpEGY4yJN8b8j/fnrsaY%0AeQ09JhEREZHmTPGXiISCsdY29BhEpIUyxpwOvGut7dPAQxERERFpERR/iUgoRDX0AESkRZsKnGmM%0ASQd2AL2stX2MMbcAY4BIoA/wJBAD3AQUAldYa48YY84E/g50Bk4Cv7HWbq3/jyEiIiLSZCj+EpE6%0A0zQ3EWlIqcAua20ycF+VfX2AG4HBwOPASWttf+BTYLz3mJnA76y1A4F7gX/Uy6hFREREmi7FXyJS%0AZ6pMEpHGaqW19jhw3BhzFHjHu30j0M8Y0wa4EJhrjCk7J7b+hykiIiLSbCj+EpGgKJkkIo1VYYWf%0APRVeeyj9tysCyPU+VRMRERGRulP8JSJB0TQ3EWlIx4G2tTnRWnsM2GOMuR7AlDo3lIMTERERaYYU%0Af4lInSl3lb3/AAAAn0lEQVSZJCINxlqbA6w1xmwCptfiEuOAicaYDcDXwNWhHJ+IiIhIc6P4S0RC%0AwVhrG3oMIiIiIiIiIiLSRKgySUREREREREREgqZkkoiIiIiIiIiIBE3JJBERERERERERCZqSSSIi%0AIiIiIiIiEjQlk0REREREREREJGhKJomIiIiIiIiISNCUTBIRERERERERkaApmSQiIiIiIiIiIkH7%0A/1XbaD2hA0aNAAAAAElFTkSuQmCC%0A">
            <a:extLst>
              <a:ext uri="{FF2B5EF4-FFF2-40B4-BE49-F238E27FC236}">
                <a16:creationId xmlns:a16="http://schemas.microsoft.com/office/drawing/2014/main" id="{004B999F-CE2A-4CB0-ADEA-AA49E4064B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1" y="-1"/>
            <a:ext cx="4011827" cy="401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51D296A-AC2F-4410-A6DC-4540F3545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54" y="1618007"/>
            <a:ext cx="10515600" cy="299034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C11DF6B-CC4F-41A9-85F7-114C13690744}"/>
              </a:ext>
            </a:extLst>
          </p:cNvPr>
          <p:cNvSpPr txBox="1"/>
          <p:nvPr/>
        </p:nvSpPr>
        <p:spPr>
          <a:xfrm>
            <a:off x="838200" y="4831491"/>
            <a:ext cx="10299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Find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 of the </a:t>
            </a:r>
            <a:r>
              <a:rPr lang="it-IT" dirty="0" err="1"/>
              <a:t>reaction</a:t>
            </a:r>
            <a:r>
              <a:rPr lang="it-IT" dirty="0"/>
              <a:t> </a:t>
            </a:r>
            <a:r>
              <a:rPr lang="it-IT" dirty="0" err="1"/>
              <a:t>rates</a:t>
            </a:r>
            <a:r>
              <a:rPr lang="it-IT" dirty="0"/>
              <a:t> </a:t>
            </a:r>
            <a:r>
              <a:rPr lang="it-IT" dirty="0" err="1"/>
              <a:t>Kap</a:t>
            </a:r>
            <a:r>
              <a:rPr lang="it-IT" dirty="0"/>
              <a:t> and </a:t>
            </a:r>
            <a:r>
              <a:rPr lang="it-IT" dirty="0" err="1"/>
              <a:t>Kpa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, once </a:t>
            </a:r>
            <a:r>
              <a:rPr lang="it-IT" dirty="0" err="1"/>
              <a:t>plugged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the </a:t>
            </a:r>
            <a:r>
              <a:rPr lang="it-IT" dirty="0" err="1"/>
              <a:t>difference</a:t>
            </a:r>
            <a:r>
              <a:rPr lang="it-IT" dirty="0"/>
              <a:t> </a:t>
            </a:r>
            <a:r>
              <a:rPr lang="it-IT" dirty="0" err="1"/>
              <a:t>equations</a:t>
            </a:r>
            <a:r>
              <a:rPr lang="it-IT" dirty="0"/>
              <a:t>, </a:t>
            </a:r>
            <a:r>
              <a:rPr lang="it-IT" dirty="0" err="1"/>
              <a:t>fits</a:t>
            </a:r>
            <a:r>
              <a:rPr lang="it-IT" dirty="0"/>
              <a:t> the </a:t>
            </a:r>
            <a:r>
              <a:rPr lang="it-IT" dirty="0" err="1"/>
              <a:t>changing</a:t>
            </a:r>
            <a:r>
              <a:rPr lang="it-IT" dirty="0"/>
              <a:t> in </a:t>
            </a:r>
            <a:r>
              <a:rPr lang="it-IT" dirty="0" err="1"/>
              <a:t>concentration</a:t>
            </a:r>
            <a:r>
              <a:rPr lang="it-IT" dirty="0"/>
              <a:t> of the PAR </a:t>
            </a:r>
            <a:r>
              <a:rPr lang="it-IT" dirty="0" err="1"/>
              <a:t>complex</a:t>
            </a:r>
            <a:r>
              <a:rPr lang="it-IT" dirty="0"/>
              <a:t> on membrane and </a:t>
            </a:r>
            <a:r>
              <a:rPr lang="it-IT" dirty="0" err="1"/>
              <a:t>cytosol</a:t>
            </a:r>
            <a:r>
              <a:rPr lang="it-IT" dirty="0"/>
              <a:t>.</a:t>
            </a:r>
          </a:p>
        </p:txBody>
      </p:sp>
      <p:sp>
        <p:nvSpPr>
          <p:cNvPr id="8" name="Freccia in giù 7">
            <a:extLst>
              <a:ext uri="{FF2B5EF4-FFF2-40B4-BE49-F238E27FC236}">
                <a16:creationId xmlns:a16="http://schemas.microsoft.com/office/drawing/2014/main" id="{475D90FF-CD52-411E-9D6E-505CE350D972}"/>
              </a:ext>
            </a:extLst>
          </p:cNvPr>
          <p:cNvSpPr/>
          <p:nvPr/>
        </p:nvSpPr>
        <p:spPr>
          <a:xfrm>
            <a:off x="5593492" y="5519351"/>
            <a:ext cx="502508" cy="4242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867F670-9BD5-4FA6-940E-17D092373D0C}"/>
              </a:ext>
            </a:extLst>
          </p:cNvPr>
          <p:cNvSpPr txBox="1"/>
          <p:nvPr/>
        </p:nvSpPr>
        <p:spPr>
          <a:xfrm>
            <a:off x="2648465" y="6041695"/>
            <a:ext cx="6747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LEAST SQUARE CURVE FITTING </a:t>
            </a:r>
            <a:r>
              <a:rPr lang="it-IT" dirty="0" err="1"/>
              <a:t>using</a:t>
            </a:r>
            <a:r>
              <a:rPr lang="it-IT" dirty="0"/>
              <a:t> Trust </a:t>
            </a:r>
            <a:r>
              <a:rPr lang="it-IT" dirty="0" err="1"/>
              <a:t>Region</a:t>
            </a:r>
            <a:r>
              <a:rPr lang="it-IT" dirty="0"/>
              <a:t> </a:t>
            </a:r>
            <a:r>
              <a:rPr lang="it-IT" dirty="0" err="1"/>
              <a:t>Reflective</a:t>
            </a:r>
            <a:r>
              <a:rPr lang="it-IT" dirty="0"/>
              <a:t> </a:t>
            </a:r>
            <a:r>
              <a:rPr lang="it-IT" dirty="0" err="1"/>
              <a:t>algorithm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8980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27EA67-7727-43B5-91E1-523EA4B04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Evaluating</a:t>
            </a:r>
            <a:r>
              <a:rPr lang="it-IT" dirty="0"/>
              <a:t> </a:t>
            </a:r>
            <a:r>
              <a:rPr lang="it-IT" dirty="0" err="1"/>
              <a:t>Consistency</a:t>
            </a:r>
            <a:r>
              <a:rPr lang="it-IT" dirty="0"/>
              <a:t> in Space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55AF74-FA7F-413A-A754-3A7DC56D4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Checking</a:t>
            </a:r>
            <a:r>
              <a:rPr lang="it-IT" dirty="0"/>
              <a:t> </a:t>
            </a:r>
            <a:r>
              <a:rPr lang="it-IT" dirty="0" err="1"/>
              <a:t>wether</a:t>
            </a:r>
            <a:r>
              <a:rPr lang="it-IT" dirty="0"/>
              <a:t> the </a:t>
            </a:r>
            <a:r>
              <a:rPr lang="it-IT" dirty="0" err="1"/>
              <a:t>estimated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 of </a:t>
            </a:r>
            <a:r>
              <a:rPr lang="it-IT" dirty="0" err="1"/>
              <a:t>Kap</a:t>
            </a:r>
            <a:r>
              <a:rPr lang="it-IT" dirty="0"/>
              <a:t> and </a:t>
            </a:r>
            <a:r>
              <a:rPr lang="it-IT" dirty="0" err="1"/>
              <a:t>Kpa</a:t>
            </a:r>
            <a:r>
              <a:rPr lang="it-IT" dirty="0"/>
              <a:t> </a:t>
            </a:r>
            <a:r>
              <a:rPr lang="it-IT" dirty="0" err="1"/>
              <a:t>could</a:t>
            </a:r>
            <a:r>
              <a:rPr lang="it-IT" dirty="0"/>
              <a:t> match the </a:t>
            </a:r>
            <a:r>
              <a:rPr lang="it-IT" dirty="0" err="1"/>
              <a:t>spatial</a:t>
            </a:r>
            <a:r>
              <a:rPr lang="it-IT" dirty="0"/>
              <a:t> </a:t>
            </a:r>
            <a:r>
              <a:rPr lang="it-IT" dirty="0" err="1"/>
              <a:t>profile</a:t>
            </a:r>
            <a:r>
              <a:rPr lang="it-IT" dirty="0"/>
              <a:t> </a:t>
            </a:r>
            <a:r>
              <a:rPr lang="it-IT" dirty="0" err="1"/>
              <a:t>given</a:t>
            </a:r>
            <a:r>
              <a:rPr lang="it-IT" dirty="0"/>
              <a:t> by the </a:t>
            </a:r>
            <a:r>
              <a:rPr lang="it-IT" dirty="0" err="1"/>
              <a:t>experimental</a:t>
            </a:r>
            <a:r>
              <a:rPr lang="it-IT" dirty="0"/>
              <a:t> data.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EDF2F0BD-C795-4C1C-A5D0-A9E9FA4BF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47971" y="2954552"/>
            <a:ext cx="6915478" cy="264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10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0F46D-615C-42B2-AB9C-FF7CA17E2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5BCC96-A556-423A-95FE-A15D7E265A8E}"/>
              </a:ext>
            </a:extLst>
          </p:cNvPr>
          <p:cNvSpPr/>
          <p:nvPr/>
        </p:nvSpPr>
        <p:spPr>
          <a:xfrm>
            <a:off x="7067198" y="2224199"/>
            <a:ext cx="44489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 Division of an early C. elegans embryo expressing GFP::Tubulin (in green) &amp; </a:t>
            </a:r>
            <a:r>
              <a:rPr lang="en-GB" dirty="0" err="1"/>
              <a:t>mCherry</a:t>
            </a:r>
            <a:r>
              <a:rPr lang="en-GB" dirty="0"/>
              <a:t>::Histone (in Red)</a:t>
            </a:r>
          </a:p>
        </p:txBody>
      </p:sp>
      <p:pic>
        <p:nvPicPr>
          <p:cNvPr id="7" name="videoplayback">
            <a:hlinkClick r:id="" action="ppaction://media"/>
            <a:extLst>
              <a:ext uri="{FF2B5EF4-FFF2-40B4-BE49-F238E27FC236}">
                <a16:creationId xmlns:a16="http://schemas.microsoft.com/office/drawing/2014/main" id="{7C3B4358-03B5-49D0-927B-56E435CAF4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691448"/>
            <a:ext cx="5741989" cy="4619692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9B70BA41-98DB-42BB-AEB6-0DDCF0DB8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827" y="546860"/>
            <a:ext cx="10515600" cy="1325563"/>
          </a:xfrm>
        </p:spPr>
        <p:txBody>
          <a:bodyPr/>
          <a:lstStyle/>
          <a:p>
            <a:r>
              <a:rPr lang="en-GB" dirty="0"/>
              <a:t>Division of an early C. elegans embryo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531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1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95155D-FBEE-4049-8359-C1BB06A36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Unfortunately</a:t>
            </a:r>
            <a:r>
              <a:rPr lang="it-IT" dirty="0"/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200411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95155D-FBEE-4049-8359-C1BB06A36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Unfortunately</a:t>
            </a:r>
            <a:r>
              <a:rPr lang="it-IT" dirty="0"/>
              <a:t>…..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AB61297B-168A-4247-848A-78FE8DE9D407}"/>
              </a:ext>
            </a:extLst>
          </p:cNvPr>
          <p:cNvSpPr/>
          <p:nvPr/>
        </p:nvSpPr>
        <p:spPr>
          <a:xfrm>
            <a:off x="1754659" y="1272746"/>
            <a:ext cx="8971005" cy="52014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1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SHIT HAPPENS</a:t>
            </a:r>
          </a:p>
        </p:txBody>
      </p:sp>
    </p:spTree>
    <p:extLst>
      <p:ext uri="{BB962C8B-B14F-4D97-AF65-F5344CB8AC3E}">
        <p14:creationId xmlns:p14="http://schemas.microsoft.com/office/powerpoint/2010/main" val="18556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4B9269-27AE-4F4B-83FB-306837C9E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But</a:t>
            </a:r>
            <a:r>
              <a:rPr lang="it-IT" dirty="0"/>
              <a:t>…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A674EE7-CB3D-467E-9D3C-C1026718F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895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E3346F-C3A2-41B3-9B35-47966421F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Last Minute </a:t>
            </a:r>
            <a:r>
              <a:rPr lang="it-IT" dirty="0" err="1"/>
              <a:t>Results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C58880B-85CC-4716-90B5-7FDBB0E59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500" y="4019087"/>
            <a:ext cx="9537000" cy="2668687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E5966D1-67A8-4D06-8F1B-0BDC708D4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400" y="1448543"/>
            <a:ext cx="9360000" cy="241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6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9BB679-2BA4-47F2-8C94-929FE12EB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Last Second </a:t>
            </a:r>
            <a:r>
              <a:rPr lang="it-IT" dirty="0" err="1"/>
              <a:t>Result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0D517-5A2A-414B-AC56-FEC96104B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000" y="1390069"/>
            <a:ext cx="9028800" cy="233148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CF3834E-0D2D-4902-A1EC-250DA9877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399" y="3916800"/>
            <a:ext cx="9206035" cy="257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032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F8B78-63BC-4C7D-8698-565BBB27C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&amp; Analysis-Observation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0F46D-615C-42B2-AB9C-FF7CA17E2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5BCC96-A556-423A-95FE-A15D7E265A8E}"/>
              </a:ext>
            </a:extLst>
          </p:cNvPr>
          <p:cNvSpPr/>
          <p:nvPr/>
        </p:nvSpPr>
        <p:spPr>
          <a:xfrm>
            <a:off x="3947243" y="5670444"/>
            <a:ext cx="3813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Fig. 2 Fluorescence microscopy image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B5DDA6-6BFE-4B9C-950D-7A3DA0699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004" y="2180209"/>
            <a:ext cx="8993247" cy="321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24C228-474C-439E-9237-84A34D2FB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042ACEE-E9F5-4617-955D-06C9551C6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9276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9993A-9B9C-4ACF-B8AC-4404BC309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&amp; Analysis-Observation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F62BD-514F-45CA-9863-F9E6699E0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r>
              <a:rPr lang="en-GB" sz="1800" dirty="0">
                <a:latin typeface="+mj-lt"/>
              </a:rPr>
              <a:t>Fig.1 Polarization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sz="2400" b="1" dirty="0" err="1">
                <a:latin typeface="+mj-lt"/>
              </a:rPr>
              <a:t>Hoege</a:t>
            </a:r>
            <a:r>
              <a:rPr lang="en-GB" sz="2400" b="1" dirty="0">
                <a:latin typeface="+mj-lt"/>
              </a:rPr>
              <a:t> </a:t>
            </a:r>
            <a:r>
              <a:rPr lang="en-US" altLang="zh-CN" sz="2400" b="1" dirty="0">
                <a:latin typeface="+mj-lt"/>
              </a:rPr>
              <a:t>et al.,</a:t>
            </a:r>
            <a:r>
              <a:rPr lang="en-GB" sz="2400" b="1" dirty="0">
                <a:latin typeface="+mj-lt"/>
              </a:rPr>
              <a:t> MOLECULAR CELL BIOLOGY 315 14 (2013)</a:t>
            </a:r>
          </a:p>
        </p:txBody>
      </p:sp>
      <p:pic>
        <p:nvPicPr>
          <p:cNvPr id="4" name="Picture 2" descr="Meiotic cell cycle &#10;Fertilization &#10;(O min) &#10;Anterior &#10;p granule &#10;Mitotic cell cycle &#10;Polarization &#10;Female nucleus &#10;Cell division &#10;trigger ">
            <a:extLst>
              <a:ext uri="{FF2B5EF4-FFF2-40B4-BE49-F238E27FC236}">
                <a16:creationId xmlns:a16="http://schemas.microsoft.com/office/drawing/2014/main" id="{C353832B-84A1-4FE4-9516-438F188E7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88" y="1690688"/>
            <a:ext cx="11237041" cy="215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9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DB2CD7-DBFF-4E67-BEBF-96B618C84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Main</a:t>
            </a:r>
            <a:r>
              <a:rPr lang="it-IT" dirty="0"/>
              <a:t> Components of the System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F5AE05D-2B6E-407E-8474-E4B9D87CB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t-IT" dirty="0" err="1"/>
              <a:t>Reactions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PAR </a:t>
            </a:r>
            <a:r>
              <a:rPr lang="it-IT" dirty="0" err="1"/>
              <a:t>complexes</a:t>
            </a:r>
            <a:endParaRPr lang="it-IT" dirty="0"/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Diffusion</a:t>
            </a:r>
            <a:r>
              <a:rPr lang="it-IT" dirty="0"/>
              <a:t> of PAR </a:t>
            </a:r>
            <a:r>
              <a:rPr lang="it-IT" dirty="0" err="1"/>
              <a:t>complexes</a:t>
            </a:r>
            <a:r>
              <a:rPr lang="it-IT" dirty="0"/>
              <a:t> from the </a:t>
            </a:r>
            <a:r>
              <a:rPr lang="it-IT" dirty="0" err="1"/>
              <a:t>ctyoplasm</a:t>
            </a:r>
            <a:r>
              <a:rPr lang="it-IT" dirty="0"/>
              <a:t> to the membrane</a:t>
            </a:r>
          </a:p>
          <a:p>
            <a:pPr marL="514350" indent="-514350">
              <a:buFont typeface="+mj-lt"/>
              <a:buAutoNum type="arabicPeriod"/>
            </a:pPr>
            <a:r>
              <a:rPr lang="it-IT" dirty="0" err="1"/>
              <a:t>Advection</a:t>
            </a:r>
            <a:r>
              <a:rPr lang="it-IT" dirty="0"/>
              <a:t> of PAR </a:t>
            </a:r>
            <a:r>
              <a:rPr lang="it-IT" dirty="0" err="1"/>
              <a:t>complexes</a:t>
            </a:r>
            <a:r>
              <a:rPr lang="it-IT" dirty="0"/>
              <a:t> on the membrane</a:t>
            </a:r>
          </a:p>
        </p:txBody>
      </p:sp>
    </p:spTree>
    <p:extLst>
      <p:ext uri="{BB962C8B-B14F-4D97-AF65-F5344CB8AC3E}">
        <p14:creationId xmlns:p14="http://schemas.microsoft.com/office/powerpoint/2010/main" val="282064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B4938-FE22-441C-9731-268B150AE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PAR Reaction System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51D86F-C819-4D90-917A-BA1238DF83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1218"/>
          <a:stretch/>
        </p:blipFill>
        <p:spPr>
          <a:xfrm>
            <a:off x="2812473" y="1460692"/>
            <a:ext cx="6096000" cy="415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1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C35D05-D1AB-4E95-8D12-2B85703A6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PAR </a:t>
            </a:r>
            <a:r>
              <a:rPr lang="it-IT" dirty="0" err="1"/>
              <a:t>Diffusion</a:t>
            </a:r>
            <a:endParaRPr lang="it-IT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904E99A3-C260-43E3-AFA3-2026104B5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59" y="1062470"/>
            <a:ext cx="4218062" cy="5675697"/>
          </a:xfrm>
          <a:prstGeom prst="rect">
            <a:avLst/>
          </a:prstGeom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27487D6E-0B6B-4C96-B7EA-B702D7E690AC}"/>
              </a:ext>
            </a:extLst>
          </p:cNvPr>
          <p:cNvSpPr/>
          <p:nvPr/>
        </p:nvSpPr>
        <p:spPr>
          <a:xfrm>
            <a:off x="6960973" y="6553501"/>
            <a:ext cx="5389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err="1"/>
              <a:t>Hoege</a:t>
            </a:r>
            <a:r>
              <a:rPr lang="en-GB" b="1" dirty="0"/>
              <a:t> </a:t>
            </a:r>
            <a:r>
              <a:rPr lang="en-US" altLang="zh-CN" b="1" dirty="0"/>
              <a:t>et al.,</a:t>
            </a:r>
            <a:r>
              <a:rPr lang="en-GB" b="1" dirty="0"/>
              <a:t> MOLECULAR CELL BIOLOGY 315 14 (2013)</a:t>
            </a:r>
          </a:p>
        </p:txBody>
      </p:sp>
    </p:spTree>
    <p:extLst>
      <p:ext uri="{BB962C8B-B14F-4D97-AF65-F5344CB8AC3E}">
        <p14:creationId xmlns:p14="http://schemas.microsoft.com/office/powerpoint/2010/main" val="187369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lisoidFlow.png" descr="EllisoidFlow.png">
            <a:extLst>
              <a:ext uri="{FF2B5EF4-FFF2-40B4-BE49-F238E27FC236}">
                <a16:creationId xmlns:a16="http://schemas.microsoft.com/office/drawing/2014/main" id="{4132DB91-5FDE-48EC-BDE7-ABFA046FE025}"/>
              </a:ext>
            </a:extLst>
          </p:cNvPr>
          <p:cNvPicPr>
            <a:picLocks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232203" y="1729718"/>
            <a:ext cx="5607760" cy="422513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BF63BD-AC6D-4C4A-AABC-55343BFED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Advection on the Membrane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3F9CFD-7F40-4C8E-83B9-181925E29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054" y="2100421"/>
            <a:ext cx="6498449" cy="329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3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485</TotalTime>
  <Words>321</Words>
  <Application>Microsoft Office PowerPoint</Application>
  <PresentationFormat>Widescreen</PresentationFormat>
  <Paragraphs>87</Paragraphs>
  <Slides>24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29" baseType="lpstr">
      <vt:lpstr>等线</vt:lpstr>
      <vt:lpstr>Arial</vt:lpstr>
      <vt:lpstr>Calibri</vt:lpstr>
      <vt:lpstr>Calibri Light</vt:lpstr>
      <vt:lpstr>Office Theme</vt:lpstr>
      <vt:lpstr>Modelling of Cell Polarity by Finite Differences</vt:lpstr>
      <vt:lpstr>Division of an early C. elegans embryo </vt:lpstr>
      <vt:lpstr>Background &amp; Analysis-Observation </vt:lpstr>
      <vt:lpstr>Presentazione standard di PowerPoint</vt:lpstr>
      <vt:lpstr>Background &amp; Analysis-Observation </vt:lpstr>
      <vt:lpstr>Main Components of the System</vt:lpstr>
      <vt:lpstr> PAR Reaction System</vt:lpstr>
      <vt:lpstr>PAR Diffusion</vt:lpstr>
      <vt:lpstr>Advection on the Membrane</vt:lpstr>
      <vt:lpstr> The Conservation Equation  </vt:lpstr>
      <vt:lpstr>Concentration of PARs on Spacetime</vt:lpstr>
      <vt:lpstr>Velocity Flow of the Membrane</vt:lpstr>
      <vt:lpstr>Velocity Flow of the Membrane</vt:lpstr>
      <vt:lpstr>Modeling Approach Evaluation</vt:lpstr>
      <vt:lpstr>Discretization By Finite Differences L-F</vt:lpstr>
      <vt:lpstr>Discretization By Finite Differences L-F</vt:lpstr>
      <vt:lpstr>Discretization By Finite Differences L-F</vt:lpstr>
      <vt:lpstr>Fitting Kap Kpa</vt:lpstr>
      <vt:lpstr>Evaluating Consistency in Space</vt:lpstr>
      <vt:lpstr>Unfortunately…..</vt:lpstr>
      <vt:lpstr>Unfortunately…..</vt:lpstr>
      <vt:lpstr>But…</vt:lpstr>
      <vt:lpstr>Last Minute Results</vt:lpstr>
      <vt:lpstr>Last Second Result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Resource page</dc:title>
  <dc:creator>Xi Chen</dc:creator>
  <cp:lastModifiedBy>Corrado Ameli</cp:lastModifiedBy>
  <cp:revision>35</cp:revision>
  <dcterms:created xsi:type="dcterms:W3CDTF">2018-08-17T21:25:21Z</dcterms:created>
  <dcterms:modified xsi:type="dcterms:W3CDTF">2018-08-18T15:18:10Z</dcterms:modified>
</cp:coreProperties>
</file>